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"/>
      </a:defRPr>
    </a:lvl1pPr>
    <a:lvl2pPr algn="ctr" defTabSz="584200">
      <a:defRPr sz="3600">
        <a:latin typeface="+mn-lt"/>
        <a:ea typeface="+mn-ea"/>
        <a:cs typeface="+mn-cs"/>
        <a:sym typeface="Helvetica"/>
      </a:defRPr>
    </a:lvl2pPr>
    <a:lvl3pPr algn="ctr" defTabSz="584200">
      <a:defRPr sz="3600">
        <a:latin typeface="+mn-lt"/>
        <a:ea typeface="+mn-ea"/>
        <a:cs typeface="+mn-cs"/>
        <a:sym typeface="Helvetica"/>
      </a:defRPr>
    </a:lvl3pPr>
    <a:lvl4pPr algn="ctr" defTabSz="584200">
      <a:defRPr sz="3600">
        <a:latin typeface="+mn-lt"/>
        <a:ea typeface="+mn-ea"/>
        <a:cs typeface="+mn-cs"/>
        <a:sym typeface="Helvetica"/>
      </a:defRPr>
    </a:lvl4pPr>
    <a:lvl5pPr algn="ctr" defTabSz="584200">
      <a:defRPr sz="3600">
        <a:latin typeface="+mn-lt"/>
        <a:ea typeface="+mn-ea"/>
        <a:cs typeface="+mn-cs"/>
        <a:sym typeface="Helvetica"/>
      </a:defRPr>
    </a:lvl5pPr>
    <a:lvl6pPr algn="ctr" defTabSz="584200">
      <a:defRPr sz="3600">
        <a:latin typeface="+mn-lt"/>
        <a:ea typeface="+mn-ea"/>
        <a:cs typeface="+mn-cs"/>
        <a:sym typeface="Helvetica"/>
      </a:defRPr>
    </a:lvl6pPr>
    <a:lvl7pPr algn="ctr" defTabSz="584200">
      <a:defRPr sz="3600">
        <a:latin typeface="+mn-lt"/>
        <a:ea typeface="+mn-ea"/>
        <a:cs typeface="+mn-cs"/>
        <a:sym typeface="Helvetica"/>
      </a:defRPr>
    </a:lvl7pPr>
    <a:lvl8pPr algn="ctr" defTabSz="584200">
      <a:defRPr sz="3600">
        <a:latin typeface="+mn-lt"/>
        <a:ea typeface="+mn-ea"/>
        <a:cs typeface="+mn-cs"/>
        <a:sym typeface="Helvetica"/>
      </a:defRPr>
    </a:lvl8pPr>
    <a:lvl9pPr algn="ctr" defTabSz="584200">
      <a:defRPr sz="3600"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584200">
              <a:lnSpc>
                <a:spcPct val="100000"/>
              </a:lnSpc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Titolo Testo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  <a:endParaRPr sz="3200"/>
          </a:p>
          <a:p>
            <a:pPr lvl="1">
              <a:defRPr sz="1800"/>
            </a:pPr>
            <a:r>
              <a:rPr sz="3200"/>
              <a:t>Corpo livello due</a:t>
            </a:r>
            <a:endParaRPr sz="3200"/>
          </a:p>
          <a:p>
            <a:pPr lvl="2">
              <a:defRPr sz="1800"/>
            </a:pPr>
            <a:r>
              <a:rPr sz="3200"/>
              <a:t>Corpo livello tre</a:t>
            </a:r>
            <a:endParaRPr sz="3200"/>
          </a:p>
          <a:p>
            <a:pPr lvl="3">
              <a:defRPr sz="1800"/>
            </a:pPr>
            <a:r>
              <a:rPr sz="3200"/>
              <a:t>Corpo livello quattro</a:t>
            </a:r>
            <a:endParaRPr sz="3200"/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545633" y="546966"/>
            <a:ext cx="11774022" cy="1643119"/>
          </a:xfrm>
          <a:prstGeom prst="rect">
            <a:avLst/>
          </a:prstGeom>
        </p:spPr>
        <p:txBody>
          <a:bodyPr lIns="110110" tIns="110110" rIns="110110" bIns="110110"/>
          <a:lstStyle>
            <a:lvl1pPr defTabSz="404821">
              <a:defRPr b="1" sz="6200">
                <a:solidFill>
                  <a:srgbClr val="6184B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6200">
                <a:solidFill>
                  <a:srgbClr val="6184B0"/>
                </a:solidFill>
              </a:rPr>
              <a:t>Titolo Testo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572399" y="2190084"/>
            <a:ext cx="11774025" cy="7016550"/>
          </a:xfrm>
          <a:prstGeom prst="rect">
            <a:avLst/>
          </a:prstGeom>
        </p:spPr>
        <p:txBody>
          <a:bodyPr lIns="110110" tIns="110110" rIns="110110" bIns="110110"/>
          <a:lstStyle>
            <a:lvl1pPr marL="548191" indent="-485895" defTabSz="404821">
              <a:spcBef>
                <a:spcPts val="500"/>
              </a:spcBef>
              <a:buSzPts val="2600"/>
              <a:defRPr sz="2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7369" indent="-485895" defTabSz="404821">
              <a:spcBef>
                <a:spcPts val="500"/>
              </a:spcBef>
              <a:buSzPts val="2600"/>
              <a:defRPr sz="2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6548" indent="-485895" defTabSz="404821">
              <a:spcBef>
                <a:spcPts val="500"/>
              </a:spcBef>
              <a:buSzPts val="2600"/>
              <a:defRPr sz="2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95725" indent="-485895" defTabSz="404821">
              <a:spcBef>
                <a:spcPts val="500"/>
              </a:spcBef>
              <a:buSzPts val="2600"/>
              <a:defRPr sz="2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4906" indent="-485895" defTabSz="404821">
              <a:spcBef>
                <a:spcPts val="500"/>
              </a:spcBef>
              <a:buSzPts val="2600"/>
              <a:defRPr sz="2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F7F7F"/>
                </a:solidFill>
              </a:rPr>
              <a:t>Corpo livello uno</a:t>
            </a:r>
            <a:endParaRPr sz="2600">
              <a:solidFill>
                <a:srgbClr val="7F7F7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F7F7F"/>
                </a:solidFill>
              </a:rPr>
              <a:t>Corpo livello due</a:t>
            </a:r>
            <a:endParaRPr sz="2600">
              <a:solidFill>
                <a:srgbClr val="7F7F7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F7F7F"/>
                </a:solidFill>
              </a:rPr>
              <a:t>Corpo livello tre</a:t>
            </a:r>
            <a:endParaRPr sz="2600">
              <a:solidFill>
                <a:srgbClr val="7F7F7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F7F7F"/>
                </a:solidFill>
              </a:rPr>
              <a:t>Corpo livello quattro</a:t>
            </a:r>
            <a:endParaRPr sz="2600">
              <a:solidFill>
                <a:srgbClr val="7F7F7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F7F7F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584200">
              <a:lnSpc>
                <a:spcPct val="100000"/>
              </a:lnSpc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Titolo Testo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  <a:endParaRPr sz="3200"/>
          </a:p>
          <a:p>
            <a:pPr lvl="1">
              <a:defRPr sz="1800"/>
            </a:pPr>
            <a:r>
              <a:rPr sz="3200"/>
              <a:t>Corpo livello due</a:t>
            </a:r>
            <a:endParaRPr sz="3200"/>
          </a:p>
          <a:p>
            <a:pPr lvl="2">
              <a:defRPr sz="1800"/>
            </a:pPr>
            <a:r>
              <a:rPr sz="3200"/>
              <a:t>Corpo livello tre</a:t>
            </a:r>
            <a:endParaRPr sz="3200"/>
          </a:p>
          <a:p>
            <a:pPr lvl="3">
              <a:defRPr sz="1800"/>
            </a:pPr>
            <a:r>
              <a:rPr sz="3200"/>
              <a:t>Corpo livello quattro</a:t>
            </a:r>
            <a:endParaRPr sz="3200"/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894079" y="1608666"/>
            <a:ext cx="11216642" cy="14139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 lvl="0"/>
            <a:r>
              <a:t>Titolo Testo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48766" tIns="48766" rIns="48766" bIns="48766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/>
            </a:pPr>
            <a:r>
              <a:rPr sz="3800"/>
              <a:t>Corpo livello uno</a:t>
            </a:r>
            <a:endParaRPr sz="3800"/>
          </a:p>
          <a:p>
            <a:pPr lvl="1">
              <a:defRPr sz="1800"/>
            </a:pPr>
            <a:r>
              <a:rPr sz="3800"/>
              <a:t>Corpo livello due</a:t>
            </a:r>
            <a:endParaRPr sz="3800"/>
          </a:p>
          <a:p>
            <a:pPr lvl="2">
              <a:defRPr sz="1800"/>
            </a:pPr>
            <a:r>
              <a:rPr sz="3800"/>
              <a:t>Corpo livello tre</a:t>
            </a:r>
            <a:endParaRPr sz="3800"/>
          </a:p>
          <a:p>
            <a:pPr lvl="3">
              <a:defRPr sz="1800"/>
            </a:pPr>
            <a:r>
              <a:rPr sz="3800"/>
              <a:t>Corpo livello quattro</a:t>
            </a:r>
            <a:endParaRPr sz="3800"/>
          </a:p>
          <a:p>
            <a:pPr lvl="4">
              <a:defRPr sz="1800"/>
            </a:pPr>
            <a:r>
              <a:rPr sz="3800"/>
              <a:t>Livello 5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Titolo Testo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Livello 5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xfrm>
            <a:off x="1625599" y="1219199"/>
            <a:ext cx="9753602" cy="3743962"/>
          </a:xfrm>
          <a:prstGeom prst="rect">
            <a:avLst/>
          </a:prstGeom>
        </p:spPr>
        <p:txBody>
          <a:bodyPr anchor="b"/>
          <a:lstStyle>
            <a:lvl1pPr algn="ctr">
              <a:defRPr sz="8400"/>
            </a:lvl1pPr>
          </a:lstStyle>
          <a:p>
            <a:pPr lvl="0">
              <a:defRPr sz="1800"/>
            </a:pPr>
            <a:r>
              <a:rPr sz="8400"/>
              <a:t>Titolo Testo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1625599" y="5061373"/>
            <a:ext cx="9753602" cy="3473027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3400"/>
            </a:lvl1pPr>
            <a:lvl2pPr marL="0" indent="0" algn="ctr">
              <a:buClrTx/>
              <a:buSzTx/>
              <a:buFontTx/>
              <a:buNone/>
              <a:defRPr sz="3400"/>
            </a:lvl2pPr>
            <a:lvl3pPr marL="0" indent="0" algn="ctr">
              <a:buClrTx/>
              <a:buSzTx/>
              <a:buFontTx/>
              <a:buNone/>
              <a:defRPr sz="3400"/>
            </a:lvl3pPr>
            <a:lvl4pPr marL="0" indent="0" algn="ctr">
              <a:buClrTx/>
              <a:buSzTx/>
              <a:buFontTx/>
              <a:buNone/>
              <a:defRPr sz="3400"/>
            </a:lvl4pPr>
            <a:lvl5pPr marL="0" indent="0" algn="ctr">
              <a:buClrTx/>
              <a:buSzTx/>
              <a:buFont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Corpo livello uno</a:t>
            </a:r>
            <a:endParaRPr sz="3400"/>
          </a:p>
          <a:p>
            <a:pPr lvl="1">
              <a:defRPr sz="1800"/>
            </a:pPr>
            <a:r>
              <a:rPr sz="3400"/>
              <a:t>Corpo livello due</a:t>
            </a:r>
            <a:endParaRPr sz="3400"/>
          </a:p>
          <a:p>
            <a:pPr lvl="2">
              <a:defRPr sz="1800"/>
            </a:pPr>
            <a:r>
              <a:rPr sz="3400"/>
              <a:t>Corpo livello tre</a:t>
            </a:r>
            <a:endParaRPr sz="3400"/>
          </a:p>
          <a:p>
            <a:pPr lvl="3">
              <a:defRPr sz="1800"/>
            </a:pPr>
            <a:r>
              <a:rPr sz="3400"/>
              <a:t>Corpo livello quattro</a:t>
            </a:r>
            <a:endParaRPr sz="3400"/>
          </a:p>
          <a:p>
            <a:pPr lvl="4">
              <a:defRPr sz="1800"/>
            </a:pPr>
            <a:r>
              <a:rPr sz="3400"/>
              <a:t>Livello 5</a:t>
            </a:r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894079" y="1608666"/>
            <a:ext cx="11216642" cy="14139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 lvl="0"/>
            <a:r>
              <a:t>Titolo Testo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48766" tIns="48766" rIns="48766" bIns="48766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/>
            </a:pPr>
            <a:r>
              <a:rPr sz="3800"/>
              <a:t>Corpo livello uno</a:t>
            </a:r>
            <a:endParaRPr sz="3800"/>
          </a:p>
          <a:p>
            <a:pPr lvl="1">
              <a:defRPr sz="1800"/>
            </a:pPr>
            <a:r>
              <a:rPr sz="3800"/>
              <a:t>Corpo livello due</a:t>
            </a:r>
            <a:endParaRPr sz="3800"/>
          </a:p>
          <a:p>
            <a:pPr lvl="2">
              <a:defRPr sz="1800"/>
            </a:pPr>
            <a:r>
              <a:rPr sz="3800"/>
              <a:t>Corpo livello tre</a:t>
            </a:r>
            <a:endParaRPr sz="3800"/>
          </a:p>
          <a:p>
            <a:pPr lvl="3">
              <a:defRPr sz="1800"/>
            </a:pPr>
            <a:r>
              <a:rPr sz="3800"/>
              <a:t>Corpo livello quattro</a:t>
            </a:r>
            <a:endParaRPr sz="3800"/>
          </a:p>
          <a:p>
            <a:pPr lvl="4">
              <a:defRPr sz="1800"/>
            </a:pPr>
            <a:r>
              <a:rPr sz="3800"/>
              <a:t>Livello 5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1841500"/>
            <a:ext cx="10464800" cy="629920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584200">
              <a:lnSpc>
                <a:spcPct val="100000"/>
              </a:lnSpc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Titolo Testo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  <a:endParaRPr sz="3200"/>
          </a:p>
          <a:p>
            <a:pPr lvl="1">
              <a:defRPr sz="1800"/>
            </a:pPr>
            <a:r>
              <a:rPr sz="3200"/>
              <a:t>Corpo livello due</a:t>
            </a:r>
            <a:endParaRPr sz="3200"/>
          </a:p>
          <a:p>
            <a:pPr lvl="2">
              <a:defRPr sz="1800"/>
            </a:pPr>
            <a:r>
              <a:rPr sz="3200"/>
              <a:t>Corpo livello tre</a:t>
            </a:r>
            <a:endParaRPr sz="3200"/>
          </a:p>
          <a:p>
            <a:pPr lvl="3">
              <a:defRPr sz="1800"/>
            </a:pPr>
            <a:r>
              <a:rPr sz="3200"/>
              <a:t>Corpo livello quattro</a:t>
            </a:r>
            <a:endParaRPr sz="3200"/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894079" y="1608666"/>
            <a:ext cx="11216642" cy="14139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</a:lvl1pPr>
          </a:lstStyle>
          <a:p>
            <a:pPr lvl="0"/>
            <a:r>
              <a:t>Titolo Testo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48766" tIns="48766" rIns="48766" bIns="48766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800">
                <a:latin typeface="Arial Bold"/>
                <a:ea typeface="Arial Bold"/>
                <a:cs typeface="Arial Bold"/>
                <a:sym typeface="Arial Bold"/>
              </a:defRPr>
            </a:lvl5pPr>
          </a:lstStyle>
          <a:p>
            <a:pPr lvl="0">
              <a:defRPr sz="1800"/>
            </a:pPr>
            <a:r>
              <a:rPr sz="3800"/>
              <a:t>Corpo livello uno</a:t>
            </a:r>
            <a:endParaRPr sz="3800"/>
          </a:p>
          <a:p>
            <a:pPr lvl="1">
              <a:defRPr sz="1800"/>
            </a:pPr>
            <a:r>
              <a:rPr sz="3800"/>
              <a:t>Corpo livello due</a:t>
            </a:r>
            <a:endParaRPr sz="3800"/>
          </a:p>
          <a:p>
            <a:pPr lvl="2">
              <a:defRPr sz="1800"/>
            </a:pPr>
            <a:r>
              <a:rPr sz="3800"/>
              <a:t>Corpo livello tre</a:t>
            </a:r>
            <a:endParaRPr sz="3800"/>
          </a:p>
          <a:p>
            <a:pPr lvl="3">
              <a:defRPr sz="1800"/>
            </a:pPr>
            <a:r>
              <a:rPr sz="3800"/>
              <a:t>Corpo livello quattro</a:t>
            </a:r>
            <a:endParaRPr sz="3800"/>
          </a:p>
          <a:p>
            <a:pPr lvl="4">
              <a:defRPr sz="1800"/>
            </a:pPr>
            <a:r>
              <a:rPr sz="3800"/>
              <a:t>Livello 5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/>
          <a:lstStyle>
            <a:lvl1pPr algn="ctr" defTabSz="584200">
              <a:lnSpc>
                <a:spcPct val="100000"/>
              </a:lnSpc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584200">
              <a:lnSpc>
                <a:spcPct val="100000"/>
              </a:lnSpc>
              <a:defRPr sz="6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Titolo Testo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Corpo livello uno</a:t>
            </a:r>
            <a:endParaRPr sz="3200"/>
          </a:p>
          <a:p>
            <a:pPr lvl="1">
              <a:defRPr sz="1800"/>
            </a:pPr>
            <a:r>
              <a:rPr sz="3200"/>
              <a:t>Corpo livello due</a:t>
            </a:r>
            <a:endParaRPr sz="3200"/>
          </a:p>
          <a:p>
            <a:pPr lvl="2">
              <a:defRPr sz="1800"/>
            </a:pPr>
            <a:r>
              <a:rPr sz="3200"/>
              <a:t>Corpo livello tre</a:t>
            </a:r>
            <a:endParaRPr sz="3200"/>
          </a:p>
          <a:p>
            <a:pPr lvl="3">
              <a:defRPr sz="1800"/>
            </a:pPr>
            <a:r>
              <a:rPr sz="3200"/>
              <a:t>Corpo livello quattro</a:t>
            </a:r>
            <a:endParaRPr sz="3200"/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xfrm>
            <a:off x="952500" y="28953"/>
            <a:ext cx="11099800" cy="2990094"/>
          </a:xfrm>
          <a:prstGeom prst="rect">
            <a:avLst/>
          </a:prstGeom>
        </p:spPr>
        <p:txBody>
          <a:bodyPr lIns="0" tIns="0" rIns="0" bIns="0"/>
          <a:lstStyle>
            <a:lvl1pPr algn="ctr" defTabSz="584200">
              <a:lnSpc>
                <a:spcPct val="100000"/>
              </a:lnSpc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/>
          <a:lstStyle>
            <a:lvl1pPr algn="ctr" defTabSz="584200">
              <a:lnSpc>
                <a:spcPct val="100000"/>
              </a:lnSpc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Titolo Testo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Corpo livello uno</a:t>
            </a:r>
            <a:endParaRPr sz="3600"/>
          </a:p>
          <a:p>
            <a:pPr lvl="1">
              <a:defRPr sz="1800"/>
            </a:pPr>
            <a:r>
              <a:rPr sz="3600"/>
              <a:t>Corpo livello due</a:t>
            </a:r>
            <a:endParaRPr sz="3600"/>
          </a:p>
          <a:p>
            <a:pPr lvl="2">
              <a:defRPr sz="1800"/>
            </a:pPr>
            <a:r>
              <a:rPr sz="3600"/>
              <a:t>Corpo livello tre</a:t>
            </a:r>
            <a:endParaRPr sz="3600"/>
          </a:p>
          <a:p>
            <a:pPr lvl="3">
              <a:defRPr sz="1800"/>
            </a:pPr>
            <a:r>
              <a:rPr sz="3600"/>
              <a:t>Corpo livello quattro</a:t>
            </a:r>
            <a:endParaRPr sz="3600"/>
          </a:p>
          <a:p>
            <a:pPr lvl="4">
              <a:defRPr sz="1800"/>
            </a:pPr>
            <a:r>
              <a:rPr sz="3600"/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/>
          <a:lstStyle>
            <a:lvl1pPr algn="ctr" defTabSz="584200">
              <a:lnSpc>
                <a:spcPct val="100000"/>
              </a:lnSpc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Titolo Testo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buFontTx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85800" indent="-342900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buFontTx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28700" indent="-342900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buFontTx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371600" indent="-342900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buFontTx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714500" indent="-342900" defTabSz="584200">
              <a:lnSpc>
                <a:spcPct val="100000"/>
              </a:lnSpc>
              <a:spcBef>
                <a:spcPts val="3200"/>
              </a:spcBef>
              <a:buClrTx/>
              <a:buSzPct val="75000"/>
              <a:buFontTx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Corpo livello uno</a:t>
            </a:r>
            <a:endParaRPr sz="2800"/>
          </a:p>
          <a:p>
            <a:pPr lvl="1">
              <a:defRPr sz="1800"/>
            </a:pPr>
            <a:r>
              <a:rPr sz="2800"/>
              <a:t>Corpo livello due</a:t>
            </a:r>
            <a:endParaRPr sz="2800"/>
          </a:p>
          <a:p>
            <a:pPr lvl="2">
              <a:defRPr sz="1800"/>
            </a:pPr>
            <a:r>
              <a:rPr sz="2800"/>
              <a:t>Corpo livello tre</a:t>
            </a:r>
            <a:endParaRPr sz="2800"/>
          </a:p>
          <a:p>
            <a:pPr lvl="3">
              <a:defRPr sz="1800"/>
            </a:pPr>
            <a:r>
              <a:rPr sz="2800"/>
              <a:t>Corpo livello quattro</a:t>
            </a:r>
            <a:endParaRPr sz="2800"/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/>
          <a:lstStyle>
            <a:lvl1pPr marL="4445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 defTabSz="584200">
              <a:lnSpc>
                <a:spcPct val="100000"/>
              </a:lnSpc>
              <a:spcBef>
                <a:spcPts val="4200"/>
              </a:spcBef>
              <a:buClrTx/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Corpo livello uno</a:t>
            </a:r>
            <a:endParaRPr sz="3600"/>
          </a:p>
          <a:p>
            <a:pPr lvl="1">
              <a:defRPr sz="1800"/>
            </a:pPr>
            <a:r>
              <a:rPr sz="3600"/>
              <a:t>Corpo livello due</a:t>
            </a:r>
            <a:endParaRPr sz="3600"/>
          </a:p>
          <a:p>
            <a:pPr lvl="2">
              <a:defRPr sz="1800"/>
            </a:pPr>
            <a:r>
              <a:rPr sz="3600"/>
              <a:t>Corpo livello tre</a:t>
            </a:r>
            <a:endParaRPr sz="3600"/>
          </a:p>
          <a:p>
            <a:pPr lvl="3">
              <a:defRPr sz="1800"/>
            </a:pPr>
            <a:r>
              <a:rPr sz="3600"/>
              <a:t>Corpo livello quattro</a:t>
            </a:r>
            <a:endParaRPr sz="3600"/>
          </a:p>
          <a:p>
            <a:pPr lvl="4">
              <a:defRPr sz="1800"/>
            </a:pPr>
            <a:r>
              <a:rPr sz="3600"/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894079" y="1464733"/>
            <a:ext cx="11216642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46" tIns="48746" rIns="48746" bIns="48746" anchor="ctr">
            <a:normAutofit fontScale="100000" lnSpcReduction="0"/>
          </a:bodyPr>
          <a:lstStyle/>
          <a:p>
            <a:pPr lvl="0"/>
            <a:r>
              <a:t>Titolo Testo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894079" y="3166533"/>
            <a:ext cx="11216642" cy="5367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46" tIns="48746" rIns="48746" bIns="48746">
            <a:normAutofit fontScale="100000" lnSpcReduction="0"/>
          </a:bodyPr>
          <a:lstStyle/>
          <a:p>
            <a:pPr lvl="0"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Livello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9184640" y="8024643"/>
            <a:ext cx="2926081" cy="338794"/>
          </a:xfrm>
          <a:prstGeom prst="rect">
            <a:avLst/>
          </a:prstGeom>
          <a:ln w="12700">
            <a:miter lim="400000"/>
          </a:ln>
        </p:spPr>
        <p:txBody>
          <a:bodyPr lIns="48746" tIns="48746" rIns="48746" bIns="48746" anchor="ctr">
            <a:spAutoFit/>
          </a:bodyPr>
          <a:lstStyle>
            <a:lvl1pPr algn="r" defTabSz="9144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spd="med" advClick="1"/>
  <p:txStyles>
    <p:titleStyle>
      <a:lvl1pPr>
        <a:lnSpc>
          <a:spcPct val="90000"/>
        </a:lnSpc>
        <a:defRPr>
          <a:latin typeface="Arial"/>
          <a:ea typeface="Arial"/>
          <a:cs typeface="Arial"/>
          <a:sym typeface="Arial"/>
        </a:defRPr>
      </a:lvl1pPr>
      <a:lvl2pPr>
        <a:lnSpc>
          <a:spcPct val="90000"/>
        </a:lnSpc>
        <a:defRPr>
          <a:latin typeface="Arial"/>
          <a:ea typeface="Arial"/>
          <a:cs typeface="Arial"/>
          <a:sym typeface="Arial"/>
        </a:defRPr>
      </a:lvl2pPr>
      <a:lvl3pPr>
        <a:lnSpc>
          <a:spcPct val="90000"/>
        </a:lnSpc>
        <a:defRPr>
          <a:latin typeface="Arial"/>
          <a:ea typeface="Arial"/>
          <a:cs typeface="Arial"/>
          <a:sym typeface="Arial"/>
        </a:defRPr>
      </a:lvl3pPr>
      <a:lvl4pPr>
        <a:lnSpc>
          <a:spcPct val="90000"/>
        </a:lnSpc>
        <a:defRPr>
          <a:latin typeface="Arial"/>
          <a:ea typeface="Arial"/>
          <a:cs typeface="Arial"/>
          <a:sym typeface="Arial"/>
        </a:defRPr>
      </a:lvl4pPr>
      <a:lvl5pPr>
        <a:lnSpc>
          <a:spcPct val="90000"/>
        </a:lnSpc>
        <a:defRPr>
          <a:latin typeface="Arial"/>
          <a:ea typeface="Arial"/>
          <a:cs typeface="Arial"/>
          <a:sym typeface="Arial"/>
        </a:defRPr>
      </a:lvl5pPr>
      <a:lvl6pPr>
        <a:lnSpc>
          <a:spcPct val="90000"/>
        </a:lnSpc>
        <a:defRPr>
          <a:latin typeface="Arial"/>
          <a:ea typeface="Arial"/>
          <a:cs typeface="Arial"/>
          <a:sym typeface="Arial"/>
        </a:defRPr>
      </a:lvl6pPr>
      <a:lvl7pPr>
        <a:lnSpc>
          <a:spcPct val="90000"/>
        </a:lnSpc>
        <a:defRPr>
          <a:latin typeface="Arial"/>
          <a:ea typeface="Arial"/>
          <a:cs typeface="Arial"/>
          <a:sym typeface="Arial"/>
        </a:defRPr>
      </a:lvl7pPr>
      <a:lvl8pPr>
        <a:lnSpc>
          <a:spcPct val="90000"/>
        </a:lnSpc>
        <a:defRPr>
          <a:latin typeface="Arial"/>
          <a:ea typeface="Arial"/>
          <a:cs typeface="Arial"/>
          <a:sym typeface="Arial"/>
        </a:defRPr>
      </a:lvl8pPr>
      <a:lvl9pPr>
        <a:lnSpc>
          <a:spcPct val="90000"/>
        </a:lnSpc>
        <a:defRPr>
          <a:latin typeface="Arial"/>
          <a:ea typeface="Arial"/>
          <a:cs typeface="Arial"/>
          <a:sym typeface="Arial"/>
        </a:defRPr>
      </a:lvl9pPr>
    </p:titleStyle>
    <p:bodyStyle>
      <a:lvl1pPr marL="5551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1pPr>
      <a:lvl2pPr marL="10123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2pPr>
      <a:lvl3pPr marL="14695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3pPr>
      <a:lvl4pPr marL="19267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4pPr>
      <a:lvl5pPr marL="23839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5pPr>
      <a:lvl6pPr marL="28411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6pPr>
      <a:lvl7pPr marL="32983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7pPr>
      <a:lvl8pPr marL="37555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8pPr>
      <a:lvl9pPr marL="4212771" indent="-440871">
        <a:lnSpc>
          <a:spcPct val="90000"/>
        </a:lnSpc>
        <a:spcBef>
          <a:spcPts val="1000"/>
        </a:spcBef>
        <a:buClr>
          <a:srgbClr val="000000"/>
        </a:buClr>
        <a:buSzPts val="1800"/>
        <a:buFont typeface="Arial"/>
        <a:buChar char="•"/>
        <a:defRPr>
          <a:latin typeface="Arial"/>
          <a:ea typeface="Arial"/>
          <a:cs typeface="Arial"/>
          <a:sym typeface="Arial"/>
        </a:defRPr>
      </a:lvl9pPr>
    </p:bodyStyle>
    <p:otherStyle>
      <a:lvl1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6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hyperlink" Target="http://www.e-distribuzione.it" TargetMode="Externa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6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3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16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png"/><Relationship Id="rId3" Type="http://schemas.openxmlformats.org/officeDocument/2006/relationships/hyperlink" Target="https://www.terna.it/it/sistema-elettrico/statistiche/pubblicazioni-statistiche" TargetMode="Externa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Relationship Id="rId3" Type="http://schemas.openxmlformats.org/officeDocument/2006/relationships/image" Target="../media/image17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e-distribuzione.it" TargetMode="External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terna.it/it/sistema-elettrico/statistiche/pubblicazioni-statistiche" TargetMode="External"/><Relationship Id="rId3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7295157" y="8172450"/>
            <a:ext cx="50184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www.icarereggioemilia.it</a:t>
            </a:r>
          </a:p>
        </p:txBody>
      </p:sp>
      <p:sp>
        <p:nvSpPr>
          <p:cNvPr id="62" name="Shape 62"/>
          <p:cNvSpPr/>
          <p:nvPr>
            <p:ph type="title"/>
          </p:nvPr>
        </p:nvSpPr>
        <p:spPr>
          <a:xfrm>
            <a:off x="745066" y="1481666"/>
            <a:ext cx="11105754" cy="1039152"/>
          </a:xfrm>
          <a:prstGeom prst="rect">
            <a:avLst/>
          </a:prstGeom>
        </p:spPr>
        <p:txBody>
          <a:bodyPr lIns="50800" tIns="50800" rIns="50800" bIns="50800"/>
          <a:lstStyle>
            <a:lvl1pPr defTabSz="455675">
              <a:defRPr b="1" sz="6240"/>
            </a:lvl1pPr>
          </a:lstStyle>
          <a:p>
            <a:pPr lvl="0">
              <a:defRPr b="0" sz="1800"/>
            </a:pPr>
            <a:r>
              <a:rPr b="1" sz="6240"/>
              <a:t>CER</a:t>
            </a:r>
          </a:p>
        </p:txBody>
      </p:sp>
      <p:sp>
        <p:nvSpPr>
          <p:cNvPr id="63" name="Shape 63"/>
          <p:cNvSpPr/>
          <p:nvPr/>
        </p:nvSpPr>
        <p:spPr>
          <a:xfrm>
            <a:off x="343694" y="3217333"/>
            <a:ext cx="12317413" cy="3743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 defTabSz="549148">
              <a:defRPr sz="1800"/>
            </a:pPr>
            <a:r>
              <a:rPr sz="6298">
                <a:latin typeface="Arial"/>
                <a:ea typeface="Arial"/>
                <a:cs typeface="Arial"/>
                <a:sym typeface="Arial"/>
              </a:rPr>
              <a:t>COMUNITA’</a:t>
            </a:r>
            <a:endParaRPr sz="6298">
              <a:latin typeface="Arial"/>
              <a:ea typeface="Arial"/>
              <a:cs typeface="Arial"/>
              <a:sym typeface="Arial"/>
            </a:endParaRPr>
          </a:p>
          <a:p>
            <a:pPr lvl="0" defTabSz="549148">
              <a:defRPr sz="1800"/>
            </a:pPr>
            <a:r>
              <a:rPr sz="6110">
                <a:latin typeface="Arial"/>
                <a:ea typeface="Arial"/>
                <a:cs typeface="Arial"/>
                <a:sym typeface="Arial"/>
              </a:rPr>
              <a:t>ENERGETICA</a:t>
            </a:r>
            <a:endParaRPr sz="6110">
              <a:latin typeface="Arial"/>
              <a:ea typeface="Arial"/>
              <a:cs typeface="Arial"/>
              <a:sym typeface="Arial"/>
            </a:endParaRPr>
          </a:p>
          <a:p>
            <a:pPr lvl="0" defTabSz="549148">
              <a:defRPr sz="1800"/>
            </a:pPr>
            <a:r>
              <a:rPr sz="6204">
                <a:latin typeface="Arial"/>
                <a:ea typeface="Arial"/>
                <a:cs typeface="Arial"/>
                <a:sym typeface="Arial"/>
              </a:rPr>
              <a:t>RINNOVABILE</a:t>
            </a:r>
            <a:endParaRPr sz="6204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1322408" y="8252883"/>
            <a:ext cx="32649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Marco Chittolini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249885" y="1998749"/>
            <a:ext cx="12505030" cy="52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incentivi statali</a:t>
            </a:r>
            <a:endParaRPr sz="3600"/>
          </a:p>
          <a:p>
            <a:pPr lvl="0">
              <a:defRPr sz="1800"/>
            </a:pPr>
            <a:endParaRPr sz="3600"/>
          </a:p>
          <a:p>
            <a:pPr lvl="0" algn="l">
              <a:defRPr sz="1800"/>
            </a:pPr>
            <a:r>
              <a:rPr sz="2600"/>
              <a:t>Vendita (Ritiro dedicato)</a:t>
            </a:r>
            <a:endParaRPr sz="2600"/>
          </a:p>
          <a:p>
            <a:pPr lvl="0" algn="l">
              <a:defRPr sz="1800"/>
            </a:pPr>
            <a:endParaRPr sz="2600"/>
          </a:p>
          <a:p>
            <a:pPr lvl="0" algn="l">
              <a:defRPr sz="1800"/>
            </a:pPr>
            <a:r>
              <a:rPr sz="2600"/>
              <a:t>Premio di ritorno (Energia condivisa)</a:t>
            </a:r>
            <a:endParaRPr sz="2600"/>
          </a:p>
          <a:p>
            <a:pPr lvl="0" algn="l">
              <a:defRPr sz="1800"/>
            </a:pPr>
            <a:endParaRPr sz="2600"/>
          </a:p>
          <a:p>
            <a:pPr lvl="0" algn="l">
              <a:defRPr sz="1800"/>
            </a:pPr>
            <a:r>
              <a:rPr sz="2600"/>
              <a:t>Trasporto (Riduzione delle perdite)</a:t>
            </a:r>
            <a:endParaRPr sz="2600"/>
          </a:p>
          <a:p>
            <a:pPr lvl="0" algn="l">
              <a:defRPr sz="1800"/>
            </a:pPr>
            <a:endParaRPr sz="2600"/>
          </a:p>
          <a:p>
            <a:pPr lvl="0" algn="l">
              <a:defRPr sz="1800"/>
            </a:pPr>
            <a:endParaRPr sz="2600"/>
          </a:p>
          <a:p>
            <a:pPr lvl="0" algn="l">
              <a:defRPr sz="1800"/>
            </a:pPr>
            <a:endParaRPr sz="2600"/>
          </a:p>
          <a:p>
            <a:pPr lvl="0" algn="l">
              <a:defRPr sz="1800"/>
            </a:pPr>
            <a:endParaRPr sz="2600"/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2257" y="2111437"/>
            <a:ext cx="8483228" cy="723002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104554" y="6798733"/>
            <a:ext cx="875970" cy="1130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-663113" y="1871133"/>
            <a:ext cx="12908626" cy="12377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9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0794" y="196593"/>
            <a:ext cx="4998052" cy="332597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>
            <p:ph type="title"/>
          </p:nvPr>
        </p:nvSpPr>
        <p:spPr>
          <a:xfrm>
            <a:off x="636686" y="4042833"/>
            <a:ext cx="4017368" cy="1451670"/>
          </a:xfrm>
          <a:prstGeom prst="rect">
            <a:avLst/>
          </a:prstGeom>
        </p:spPr>
        <p:txBody>
          <a:bodyPr/>
          <a:lstStyle>
            <a:lvl1pPr defTabSz="327152">
              <a:defRPr sz="3528"/>
            </a:lvl1pPr>
          </a:lstStyle>
          <a:p>
            <a:pPr lvl="0">
              <a:defRPr sz="1800"/>
            </a:pPr>
            <a:r>
              <a:rPr sz="3528"/>
              <a:t>Energia di stagione</a:t>
            </a:r>
            <a:endParaRPr sz="3528"/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body" idx="1"/>
          </p:nvPr>
        </p:nvSpPr>
        <p:spPr>
          <a:xfrm>
            <a:off x="1309621" y="6654800"/>
            <a:ext cx="10464801" cy="11303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26" y="2873125"/>
            <a:ext cx="6606026" cy="5630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Schermata 2022-02-17 alle 20.41.4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0101" y="3740026"/>
            <a:ext cx="6354204" cy="428264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3117254" y="6163733"/>
            <a:ext cx="875970" cy="1130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1004820" y="7958666"/>
            <a:ext cx="4719838" cy="9714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" name="Shape 147"/>
          <p:cNvSpPr/>
          <p:nvPr/>
        </p:nvSpPr>
        <p:spPr>
          <a:xfrm>
            <a:off x="48087" y="2683933"/>
            <a:ext cx="12908626" cy="12377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1309621" y="745066"/>
            <a:ext cx="10464801" cy="191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45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CONCETTO DI </a:t>
            </a:r>
            <a:endParaRPr b="1" sz="4500">
              <a:solidFill>
                <a:srgbClr val="C82506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b="1" sz="45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ENERGIA CONDIVISA</a:t>
            </a:r>
          </a:p>
        </p:txBody>
      </p:sp>
      <p:sp>
        <p:nvSpPr>
          <p:cNvPr id="149" name="Shape 149"/>
          <p:cNvSpPr/>
          <p:nvPr/>
        </p:nvSpPr>
        <p:spPr>
          <a:xfrm>
            <a:off x="5983220" y="3412066"/>
            <a:ext cx="4719838" cy="9714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" name="Shape 150"/>
          <p:cNvSpPr/>
          <p:nvPr/>
        </p:nvSpPr>
        <p:spPr>
          <a:xfrm>
            <a:off x="1246121" y="8314266"/>
            <a:ext cx="10464801" cy="971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b="1" sz="4500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500">
                <a:solidFill>
                  <a:srgbClr val="C82506"/>
                </a:solidFill>
              </a:rPr>
              <a:t>l’energia prodotta VA USATA subito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xfrm>
            <a:off x="636686" y="4246033"/>
            <a:ext cx="11731428" cy="359201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300"/>
              <a:t>Energia di stagione </a:t>
            </a:r>
            <a:r>
              <a:rPr b="1" sz="6300"/>
              <a:t>a Km 0</a:t>
            </a:r>
            <a:endParaRPr sz="6300"/>
          </a:p>
          <a:p>
            <a:pPr lvl="0">
              <a:defRPr sz="1800"/>
            </a:pPr>
            <a:r>
              <a:rPr sz="6300"/>
              <a:t>(costo, qualità)</a:t>
            </a:r>
          </a:p>
        </p:txBody>
      </p:sp>
      <p:pic>
        <p:nvPicPr>
          <p:cNvPr id="153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7520" y="653793"/>
            <a:ext cx="7169760" cy="477115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1246121" y="8314266"/>
            <a:ext cx="10464801" cy="971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554990">
              <a:defRPr b="1" sz="4275"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275">
                <a:solidFill>
                  <a:srgbClr val="C82506"/>
                </a:solidFill>
              </a:rPr>
              <a:t>l’energia prodotta VA USATA localmente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hermata 2023-05-25 alle 10.55.2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469" y="767747"/>
            <a:ext cx="11571862" cy="838244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1802442" y="158750"/>
            <a:ext cx="992443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2700"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 sz="1800"/>
            </a:pPr>
            <a:r>
              <a:rPr sz="2700"/>
              <a:t>definizione dei perimetri di CABINA PRIMARIA febbraio 2023</a:t>
            </a:r>
          </a:p>
        </p:txBody>
      </p:sp>
      <p:sp>
        <p:nvSpPr>
          <p:cNvPr id="158" name="Shape 158"/>
          <p:cNvSpPr/>
          <p:nvPr/>
        </p:nvSpPr>
        <p:spPr>
          <a:xfrm>
            <a:off x="6940271" y="9013609"/>
            <a:ext cx="52984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da: </a:t>
            </a:r>
            <a:r>
              <a:rPr sz="3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www.e-distribuzione.it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 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novembre 21</a:t>
            </a:r>
          </a:p>
        </p:txBody>
      </p:sp>
      <p:pic>
        <p:nvPicPr>
          <p:cNvPr id="16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357" y="1304120"/>
            <a:ext cx="12680147" cy="714261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990600" y="5969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200"/>
              <a:t>ottobre 2021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6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1719" y="1893885"/>
            <a:ext cx="14568638" cy="770572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990600" y="5969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3200">
                <a:latin typeface="Helvetica Light"/>
                <a:ea typeface="Helvetica Light"/>
                <a:cs typeface="Helvetica Light"/>
                <a:sym typeface="Helvetica Light"/>
              </a:rPr>
              <a:t>ottobre 2021</a:t>
            </a:r>
            <a:endParaRPr sz="32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sz="3200">
                <a:latin typeface="Helvetica Light"/>
                <a:ea typeface="Helvetica Light"/>
                <a:cs typeface="Helvetica Light"/>
                <a:sym typeface="Helvetica Light"/>
              </a:rPr>
              <a:t>perché riunirsi?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25.png" descr="Picture 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865" y="1908957"/>
            <a:ext cx="11709466" cy="623895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139698" y="292099"/>
            <a:ext cx="11556845" cy="1172481"/>
          </a:xfrm>
          <a:prstGeom prst="rect">
            <a:avLst/>
          </a:prstGeom>
          <a:solidFill>
            <a:srgbClr val="FFC00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Shape 171"/>
          <p:cNvSpPr/>
          <p:nvPr/>
        </p:nvSpPr>
        <p:spPr>
          <a:xfrm>
            <a:off x="-2010" y="5195191"/>
            <a:ext cx="3177325" cy="1178247"/>
          </a:xfrm>
          <a:prstGeom prst="rect">
            <a:avLst/>
          </a:prstGeom>
          <a:solidFill>
            <a:srgbClr val="B2550D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2" name="Shape 172"/>
          <p:cNvSpPr/>
          <p:nvPr/>
        </p:nvSpPr>
        <p:spPr>
          <a:xfrm>
            <a:off x="3063473" y="7734817"/>
            <a:ext cx="3414613" cy="1559247"/>
          </a:xfrm>
          <a:prstGeom prst="rect">
            <a:avLst/>
          </a:prstGeom>
          <a:solidFill>
            <a:srgbClr val="DE6A10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Shape 173"/>
          <p:cNvSpPr/>
          <p:nvPr/>
        </p:nvSpPr>
        <p:spPr>
          <a:xfrm>
            <a:off x="8965136" y="5194476"/>
            <a:ext cx="3814291" cy="177393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" name="Shape 174"/>
          <p:cNvSpPr/>
          <p:nvPr/>
        </p:nvSpPr>
        <p:spPr>
          <a:xfrm>
            <a:off x="583006" y="458070"/>
            <a:ext cx="10967213" cy="137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La Rete dell’energia elettrica </a:t>
            </a:r>
            <a:endParaRPr b="1" sz="3400">
              <a:solidFill>
                <a:srgbClr val="FFFFFF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9130310" y="5308776"/>
            <a:ext cx="3670820" cy="149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36.789.000 punti di prelievo</a:t>
            </a:r>
            <a:endParaRPr>
              <a:solidFill>
                <a:srgbClr val="FFFFFF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3" algn="l" defTabSz="914400">
              <a:defRPr sz="1800"/>
            </a:pPr>
            <a:r>
              <a: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654.000 PMI</a:t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3" algn="l" defTabSz="914400">
              <a:defRPr sz="1800"/>
            </a:pPr>
            <a:r>
              <a: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36.135.000 Piccoli utenti</a:t>
            </a:r>
            <a:endParaRPr>
              <a:solidFill>
                <a:srgbClr val="FFFFFF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99,7% utenze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52% consumi</a:t>
            </a:r>
          </a:p>
        </p:txBody>
      </p:sp>
      <p:sp>
        <p:nvSpPr>
          <p:cNvPr id="176" name="Shape 176"/>
          <p:cNvSpPr/>
          <p:nvPr/>
        </p:nvSpPr>
        <p:spPr>
          <a:xfrm>
            <a:off x="3125270" y="7906871"/>
            <a:ext cx="3414614" cy="121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106.000 punti di prelievo</a:t>
            </a:r>
            <a:endParaRPr>
              <a:solidFill>
                <a:srgbClr val="FFFFFF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Industria pesante</a:t>
            </a:r>
            <a:endParaRPr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0,3% utenze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38% consumi</a:t>
            </a:r>
          </a:p>
        </p:txBody>
      </p:sp>
      <p:sp>
        <p:nvSpPr>
          <p:cNvPr id="177" name="Shape 177"/>
          <p:cNvSpPr/>
          <p:nvPr/>
        </p:nvSpPr>
        <p:spPr>
          <a:xfrm>
            <a:off x="168068" y="5316446"/>
            <a:ext cx="2829909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1.000 punti di prelievo</a:t>
            </a:r>
            <a:endParaRPr>
              <a:solidFill>
                <a:srgbClr val="FFFFFF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0,002% utenze</a:t>
            </a:r>
            <a:endParaRPr>
              <a:latin typeface="Tahoma"/>
              <a:ea typeface="Tahoma"/>
              <a:cs typeface="Tahoma"/>
              <a:sym typeface="Tahom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FFFFFF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10% consumi</a:t>
            </a:r>
          </a:p>
        </p:txBody>
      </p:sp>
      <p:sp>
        <p:nvSpPr>
          <p:cNvPr id="178" name="Shape 178"/>
          <p:cNvSpPr/>
          <p:nvPr/>
        </p:nvSpPr>
        <p:spPr>
          <a:xfrm>
            <a:off x="2646064" y="3327915"/>
            <a:ext cx="1618238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800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00000"/>
                </a:solidFill>
              </a:rPr>
              <a:t>Trasmissione</a:t>
            </a:r>
          </a:p>
        </p:txBody>
      </p:sp>
      <p:sp>
        <p:nvSpPr>
          <p:cNvPr id="179" name="Shape 179"/>
          <p:cNvSpPr/>
          <p:nvPr/>
        </p:nvSpPr>
        <p:spPr>
          <a:xfrm>
            <a:off x="6300124" y="2155927"/>
            <a:ext cx="1636209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800">
                <a:solidFill>
                  <a:srgbClr val="0070C0"/>
                </a:solidFill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70C0"/>
                </a:solidFill>
              </a:rPr>
              <a:t>Distribuzione</a:t>
            </a:r>
          </a:p>
        </p:txBody>
      </p:sp>
      <p:sp>
        <p:nvSpPr>
          <p:cNvPr id="180" name="Shape 180"/>
          <p:cNvSpPr/>
          <p:nvPr/>
        </p:nvSpPr>
        <p:spPr>
          <a:xfrm>
            <a:off x="4640390" y="2711515"/>
            <a:ext cx="1978216" cy="65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Concessionario 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regionale</a:t>
            </a:r>
          </a:p>
        </p:txBody>
      </p:sp>
      <p:sp>
        <p:nvSpPr>
          <p:cNvPr id="181" name="Shape 181"/>
          <p:cNvSpPr/>
          <p:nvPr/>
        </p:nvSpPr>
        <p:spPr>
          <a:xfrm>
            <a:off x="7567052" y="2851215"/>
            <a:ext cx="1433729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/>
            <a:r>
              <a:t>Venditori vari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-2" y="1219199"/>
            <a:ext cx="11556845" cy="1172481"/>
          </a:xfrm>
          <a:prstGeom prst="rect">
            <a:avLst/>
          </a:prstGeom>
          <a:solidFill>
            <a:srgbClr val="FFC00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4" name="image11.png" descr="LOGO_ccsl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5839" y="1352106"/>
            <a:ext cx="1222852" cy="118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443305" y="1352106"/>
            <a:ext cx="10670936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Il 70% dei consumi energetici è nelle famiglie</a:t>
            </a:r>
          </a:p>
        </p:txBody>
      </p:sp>
      <p:sp>
        <p:nvSpPr>
          <p:cNvPr id="186" name="Shape 186"/>
          <p:cNvSpPr/>
          <p:nvPr/>
        </p:nvSpPr>
        <p:spPr>
          <a:xfrm>
            <a:off x="7649451" y="4634901"/>
            <a:ext cx="3464791" cy="1113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 sz="2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transizione energetica </a:t>
            </a:r>
            <a:endParaRPr sz="24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 defTabSz="914400">
              <a:defRPr sz="1800"/>
            </a:pPr>
            <a:r>
              <a:rPr sz="2400" u="sng">
                <a:solidFill>
                  <a:srgbClr val="C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NON È POSSIBILE</a:t>
            </a:r>
            <a:endParaRPr sz="2400" u="sng">
              <a:solidFill>
                <a:srgbClr val="C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 algn="l" defTabSz="914400">
              <a:defRPr sz="1800"/>
            </a:pPr>
            <a:r>
              <a:rPr sz="24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senza le famiglie</a:t>
            </a:r>
          </a:p>
        </p:txBody>
      </p:sp>
      <p:pic>
        <p:nvPicPr>
          <p:cNvPr id="187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7437" y="2931172"/>
            <a:ext cx="5500808" cy="52548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" name="Group 191"/>
          <p:cNvGrpSpPr/>
          <p:nvPr/>
        </p:nvGrpSpPr>
        <p:grpSpPr>
          <a:xfrm>
            <a:off x="5279621" y="4257183"/>
            <a:ext cx="6787616" cy="4618188"/>
            <a:chOff x="0" y="0"/>
            <a:chExt cx="6787615" cy="4618187"/>
          </a:xfrm>
        </p:grpSpPr>
        <p:pic>
          <p:nvPicPr>
            <p:cNvPr id="188" name="image13.png"/>
            <p:cNvPicPr/>
            <p:nvPr/>
          </p:nvPicPr>
          <p:blipFill>
            <a:blip r:embed="rId4">
              <a:alphaModFix amt="60000"/>
              <a:extLst/>
            </a:blip>
            <a:stretch>
              <a:fillRect/>
            </a:stretch>
          </p:blipFill>
          <p:spPr>
            <a:xfrm rot="1120340">
              <a:off x="334197" y="809172"/>
              <a:ext cx="5548057" cy="2999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image1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22778" y="2043843"/>
              <a:ext cx="2176681" cy="1279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image15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32722" y="2221695"/>
              <a:ext cx="1654894" cy="1654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6" name="Group 196"/>
          <p:cNvGrpSpPr/>
          <p:nvPr/>
        </p:nvGrpSpPr>
        <p:grpSpPr>
          <a:xfrm>
            <a:off x="9564795" y="2532688"/>
            <a:ext cx="3957500" cy="4478299"/>
            <a:chOff x="0" y="0"/>
            <a:chExt cx="3957498" cy="4478297"/>
          </a:xfrm>
        </p:grpSpPr>
        <p:pic>
          <p:nvPicPr>
            <p:cNvPr id="192" name="image16.jp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0324" y="0"/>
              <a:ext cx="789577" cy="431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" name="Group 195"/>
            <p:cNvGrpSpPr/>
            <p:nvPr/>
          </p:nvGrpSpPr>
          <p:grpSpPr>
            <a:xfrm>
              <a:off x="-1" y="233291"/>
              <a:ext cx="3957500" cy="4245007"/>
              <a:chOff x="0" y="0"/>
              <a:chExt cx="3957498" cy="4245006"/>
            </a:xfrm>
          </p:grpSpPr>
          <p:pic>
            <p:nvPicPr>
              <p:cNvPr id="193" name="image17.png"/>
              <p:cNvPicPr/>
              <p:nvPr/>
            </p:nvPicPr>
            <p:blipFill>
              <a:blip r:embed="rId8">
                <a:alphaModFix amt="60000"/>
                <a:extLst/>
              </a:blip>
              <a:stretch>
                <a:fillRect/>
              </a:stretch>
            </p:blipFill>
            <p:spPr>
              <a:xfrm rot="980903">
                <a:off x="432409" y="364165"/>
                <a:ext cx="3092680" cy="35166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4" name="image18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666161" y="760421"/>
                <a:ext cx="1761951" cy="12803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7" name="Shape 197"/>
          <p:cNvSpPr/>
          <p:nvPr/>
        </p:nvSpPr>
        <p:spPr>
          <a:xfrm>
            <a:off x="10149968" y="4657098"/>
            <a:ext cx="1331037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Trasporti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44,3 Mtep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(32,77%)</a:t>
            </a:r>
          </a:p>
        </p:txBody>
      </p:sp>
      <p:sp>
        <p:nvSpPr>
          <p:cNvPr id="198" name="Shape 198"/>
          <p:cNvSpPr/>
          <p:nvPr/>
        </p:nvSpPr>
        <p:spPr>
          <a:xfrm>
            <a:off x="8364819" y="6535360"/>
            <a:ext cx="1873069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Riscaldamento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62,6 MTep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(46,30%)</a:t>
            </a:r>
          </a:p>
        </p:txBody>
      </p:sp>
      <p:sp>
        <p:nvSpPr>
          <p:cNvPr id="199" name="Shape 199"/>
          <p:cNvSpPr/>
          <p:nvPr/>
        </p:nvSpPr>
        <p:spPr>
          <a:xfrm>
            <a:off x="8144342" y="4208171"/>
            <a:ext cx="1376020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Elettricità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28,3 MTep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(20,93%)</a:t>
            </a:r>
          </a:p>
        </p:txBody>
      </p:sp>
      <p:sp>
        <p:nvSpPr>
          <p:cNvPr id="200" name="Shape 200"/>
          <p:cNvSpPr/>
          <p:nvPr/>
        </p:nvSpPr>
        <p:spPr>
          <a:xfrm>
            <a:off x="11390375" y="7846145"/>
            <a:ext cx="1539093" cy="55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 sz="1000">
                <a:latin typeface="Tahoma Negreta"/>
                <a:ea typeface="Tahoma Negreta"/>
                <a:cs typeface="Tahoma Negreta"/>
                <a:sym typeface="Tahoma Negreta"/>
              </a:rPr>
              <a:t>MTep</a:t>
            </a:r>
            <a:r>
              <a:rPr sz="1000"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sz="1000">
                <a:solidFill>
                  <a:srgbClr val="202122"/>
                </a:solidFill>
                <a:latin typeface="Tahoma"/>
                <a:ea typeface="Tahoma"/>
                <a:cs typeface="Tahoma"/>
                <a:sym typeface="Tahoma"/>
              </a:rPr>
              <a:t>MegaTep, Milioni di Tonnellate equivalenti di petrolio</a:t>
            </a:r>
          </a:p>
        </p:txBody>
      </p:sp>
      <p:sp>
        <p:nvSpPr>
          <p:cNvPr id="201" name="Shape 201"/>
          <p:cNvSpPr/>
          <p:nvPr/>
        </p:nvSpPr>
        <p:spPr>
          <a:xfrm>
            <a:off x="-86074" y="2438412"/>
            <a:ext cx="6832315" cy="9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indent="114296" algn="l" defTabSz="914400">
              <a:defRPr sz="1800"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796814" indent="-682517" algn="l" defTabSz="914400">
              <a:buClr>
                <a:srgbClr val="535353"/>
              </a:buClr>
              <a:buSzPts val="2200"/>
              <a:buFont typeface="Arial"/>
              <a:buChar char="●"/>
              <a:defRPr sz="1800"/>
            </a:pPr>
            <a:r>
              <a:rPr sz="2200">
                <a:latin typeface="Tahoma"/>
                <a:ea typeface="Tahoma"/>
                <a:cs typeface="Tahoma"/>
                <a:sym typeface="Tahoma"/>
              </a:rPr>
              <a:t>Riscaldamento: principalmente gas metano</a:t>
            </a:r>
          </a:p>
        </p:txBody>
      </p:sp>
      <p:pic>
        <p:nvPicPr>
          <p:cNvPr id="202" name="image19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02712" y="11489390"/>
            <a:ext cx="2032001" cy="14765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Group 206"/>
          <p:cNvGrpSpPr/>
          <p:nvPr/>
        </p:nvGrpSpPr>
        <p:grpSpPr>
          <a:xfrm>
            <a:off x="6293221" y="2355996"/>
            <a:ext cx="3654218" cy="3436663"/>
            <a:chOff x="0" y="0"/>
            <a:chExt cx="3654216" cy="3436661"/>
          </a:xfrm>
        </p:grpSpPr>
        <p:pic>
          <p:nvPicPr>
            <p:cNvPr id="203" name="image20.png"/>
            <p:cNvPicPr/>
            <p:nvPr/>
          </p:nvPicPr>
          <p:blipFill>
            <a:blip r:embed="rId11">
              <a:alphaModFix amt="60000"/>
              <a:extLst/>
            </a:blip>
            <a:stretch>
              <a:fillRect/>
            </a:stretch>
          </p:blipFill>
          <p:spPr>
            <a:xfrm>
              <a:off x="2650734" y="216435"/>
              <a:ext cx="1003483" cy="3220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image1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06584" y="429070"/>
              <a:ext cx="591143" cy="347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image15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2369461" cy="2369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" name="Shape 207"/>
          <p:cNvSpPr/>
          <p:nvPr/>
        </p:nvSpPr>
        <p:spPr>
          <a:xfrm>
            <a:off x="-86074" y="2991565"/>
            <a:ext cx="6832315" cy="9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indent="114296" algn="l" defTabSz="914400">
              <a:defRPr sz="1800"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796814" indent="-682517" algn="l" defTabSz="914400">
              <a:buClr>
                <a:srgbClr val="535353"/>
              </a:buClr>
              <a:buSzPts val="2200"/>
              <a:buFont typeface="Arial"/>
              <a:buChar char="●"/>
              <a:defRPr sz="1800"/>
            </a:pPr>
            <a:r>
              <a:rPr sz="2200">
                <a:latin typeface="Tahoma"/>
                <a:ea typeface="Tahoma"/>
                <a:cs typeface="Tahoma"/>
                <a:sym typeface="Tahoma"/>
              </a:rPr>
              <a:t>Trasporti: benzina e diesel</a:t>
            </a:r>
          </a:p>
        </p:txBody>
      </p:sp>
      <p:sp>
        <p:nvSpPr>
          <p:cNvPr id="208" name="Shape 208"/>
          <p:cNvSpPr/>
          <p:nvPr/>
        </p:nvSpPr>
        <p:spPr>
          <a:xfrm>
            <a:off x="-86074" y="3565307"/>
            <a:ext cx="6832315" cy="12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indent="114296" algn="l" defTabSz="914400">
              <a:defRPr sz="1800"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796814" indent="-682517" algn="l" defTabSz="914400">
              <a:buClr>
                <a:srgbClr val="535353"/>
              </a:buClr>
              <a:buSzPts val="2200"/>
              <a:buFont typeface="Arial"/>
              <a:buChar char="●"/>
              <a:defRPr sz="1800"/>
            </a:pPr>
            <a:r>
              <a:rPr sz="2200">
                <a:latin typeface="Tahoma"/>
                <a:ea typeface="Tahoma"/>
                <a:cs typeface="Tahoma"/>
                <a:sym typeface="Tahoma"/>
              </a:rPr>
              <a:t>Elettricità: acquisto dalla rete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755116" y="5339689"/>
            <a:ext cx="4305023" cy="12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indent="114296" algn="l" defTabSz="914400">
              <a:defRPr sz="1800"/>
            </a:pPr>
            <a:r>
              <a:rPr sz="2200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Quindi </a:t>
            </a:r>
            <a:r>
              <a:rPr sz="2200" u="sng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non è possibile</a:t>
            </a:r>
            <a:r>
              <a:rPr sz="2200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 una transizione energetica </a:t>
            </a:r>
            <a:r>
              <a:rPr sz="2200" u="sng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senza le famiglie (70%)</a:t>
            </a:r>
          </a:p>
        </p:txBody>
      </p:sp>
      <p:sp>
        <p:nvSpPr>
          <p:cNvPr id="210" name="Shape 210"/>
          <p:cNvSpPr/>
          <p:nvPr/>
        </p:nvSpPr>
        <p:spPr>
          <a:xfrm>
            <a:off x="101255" y="7698798"/>
            <a:ext cx="7349800" cy="9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indent="114296" algn="l" defTabSz="914400">
              <a:defRPr sz="1800"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indent="114296" algn="l" defTabSz="914400">
              <a:defRPr sz="1800"/>
            </a:pPr>
            <a:r>
              <a:rPr sz="2200">
                <a:latin typeface="Tahoma"/>
                <a:ea typeface="Tahoma"/>
                <a:cs typeface="Tahoma"/>
                <a:sym typeface="Tahoma"/>
              </a:rPr>
              <a:t>Cosa succederebbe se abbattessimo i consumi privati?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nodeType="after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6"/>
      <p:bldP build="whole" bldLvl="1" animBg="1" rev="0" advAuto="0" spid="210" grpId="8"/>
      <p:bldP build="whole" bldLvl="1" animBg="1" rev="0" advAuto="0" spid="209" grpId="7"/>
      <p:bldP build="whole" bldLvl="1" animBg="1" rev="0" advAuto="0" spid="191" grpId="1"/>
      <p:bldP build="whole" bldLvl="1" animBg="1" rev="0" advAuto="0" spid="196" grpId="3"/>
      <p:bldP build="whole" bldLvl="1" animBg="1" rev="0" advAuto="0" spid="206" grpId="5"/>
      <p:bldP build="whole" bldLvl="1" animBg="1" rev="0" advAuto="0" spid="201" grpId="2"/>
      <p:bldP build="whole" bldLvl="1" animBg="1" rev="0" advAuto="0" spid="207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-20221015-WA000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149" y="4144161"/>
            <a:ext cx="4841091" cy="6470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hermata 2023-03-14 alle 11.31.4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" y="901700"/>
            <a:ext cx="7950200" cy="723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chermata 2022-10-15 alle 09.51.40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97600" y="-34523"/>
            <a:ext cx="6882504" cy="387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hermata 2022-10-15 alle 09.52.1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34346" y="3697901"/>
            <a:ext cx="7009012" cy="340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chermata 2022-10-15 alle 09.56.02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6946" y="6434090"/>
            <a:ext cx="6883811" cy="3344534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>
            <p:ph type="body" idx="1"/>
          </p:nvPr>
        </p:nvSpPr>
        <p:spPr>
          <a:xfrm>
            <a:off x="732908" y="204688"/>
            <a:ext cx="5261572" cy="1355031"/>
          </a:xfrm>
          <a:prstGeom prst="rect">
            <a:avLst/>
          </a:prstGeom>
        </p:spPr>
        <p:txBody>
          <a:bodyPr/>
          <a:lstStyle/>
          <a:p>
            <a:pPr lvl="0" defTabSz="508254">
              <a:defRPr sz="1800"/>
            </a:pPr>
            <a:r>
              <a:rPr sz="2784"/>
              <a:t>Paride Allegri</a:t>
            </a:r>
            <a:endParaRPr sz="2784"/>
          </a:p>
          <a:p>
            <a:pPr lvl="0" defTabSz="508254">
              <a:defRPr sz="1800"/>
            </a:pPr>
            <a:endParaRPr sz="2784"/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249885" y="1699868"/>
            <a:ext cx="12505030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associazione non commerciale senza fini di lucro</a:t>
            </a:r>
            <a:endParaRPr sz="3600"/>
          </a:p>
          <a:p>
            <a:pPr lvl="0">
              <a:defRPr sz="1800"/>
            </a:pPr>
            <a:r>
              <a:rPr sz="3600"/>
              <a:t>con partecipazione aperta, volontaria 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/>
              <a:t>di consumatori e produttori </a:t>
            </a:r>
            <a:endParaRPr sz="3600"/>
          </a:p>
          <a:p>
            <a:pPr lvl="0">
              <a:defRPr sz="1800"/>
            </a:pPr>
            <a:r>
              <a:rPr sz="3600"/>
              <a:t>di energia elettrica da fonti rinnovabili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/>
              <a:t>collegati a una stessa cabina primaria 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/>
              <a:t>che, condividendo impianti di produzione nuovi,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/>
              <a:t>possono produrre, consumare, immagazzinare e cedere l’energia prodotta ricevendo incentivi statali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body" idx="1"/>
          </p:nvPr>
        </p:nvSpPr>
        <p:spPr>
          <a:xfrm>
            <a:off x="1308100" y="90386"/>
            <a:ext cx="10464800" cy="738374"/>
          </a:xfrm>
          <a:prstGeom prst="rect">
            <a:avLst/>
          </a:prstGeom>
        </p:spPr>
        <p:txBody>
          <a:bodyPr/>
          <a:lstStyle>
            <a:lvl1pPr defTabSz="578358">
              <a:defRPr b="1" sz="3100"/>
            </a:lvl1pPr>
          </a:lstStyle>
          <a:p>
            <a:pPr lvl="0">
              <a:defRPr b="0" sz="1800"/>
            </a:pPr>
            <a:r>
              <a:rPr b="1" sz="3100"/>
              <a:t>consapevolezza </a:t>
            </a:r>
          </a:p>
        </p:txBody>
      </p:sp>
      <p:pic>
        <p:nvPicPr>
          <p:cNvPr id="220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866" y="960064"/>
            <a:ext cx="4950186" cy="371264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-139700" y="8148477"/>
            <a:ext cx="12660475" cy="114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200"/>
              <a:t>Analisi dei consumi (bollette)       Impronta carbonica</a:t>
            </a:r>
          </a:p>
        </p:txBody>
      </p:sp>
      <p:pic>
        <p:nvPicPr>
          <p:cNvPr id="222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8868" y="951234"/>
            <a:ext cx="7226853" cy="6279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hermata 2023-05-25 alle 12.12.2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559" y="4795179"/>
            <a:ext cx="5022799" cy="2923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body" idx="1"/>
          </p:nvPr>
        </p:nvSpPr>
        <p:spPr>
          <a:xfrm>
            <a:off x="576326" y="266051"/>
            <a:ext cx="8842773" cy="707732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3200"/>
              <a:t>scelte “individuali” fatte collettivamente</a:t>
            </a:r>
            <a:endParaRPr b="1"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Scelta del fornitore dell’energia</a:t>
            </a: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Mobilità elettrica</a:t>
            </a: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Installazione fotovoltaico</a:t>
            </a: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Recupero acque grigie</a:t>
            </a: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Scelta banca con piano di sostenibilità</a:t>
            </a: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piantumazione</a:t>
            </a:r>
          </a:p>
        </p:txBody>
      </p:sp>
      <p:pic>
        <p:nvPicPr>
          <p:cNvPr id="226" name="image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2880" y="6336394"/>
            <a:ext cx="4569766" cy="2997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1257300" y="-301"/>
            <a:ext cx="11099800" cy="1323085"/>
          </a:xfrm>
          <a:prstGeom prst="rect">
            <a:avLst/>
          </a:prstGeom>
        </p:spPr>
        <p:txBody>
          <a:bodyPr anchor="ctr"/>
          <a:lstStyle>
            <a:lvl1pPr defTabSz="514094">
              <a:defRPr sz="5400"/>
            </a:lvl1pPr>
          </a:lstStyle>
          <a:p>
            <a:pPr lvl="0">
              <a:defRPr sz="1800"/>
            </a:pPr>
            <a:r>
              <a:rPr sz="5400"/>
              <a:t>imparare la CER facendola</a:t>
            </a:r>
          </a:p>
        </p:txBody>
      </p:sp>
      <p:pic>
        <p:nvPicPr>
          <p:cNvPr id="229" name="Schermata 2023-05-25 alle 12.16.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2996" y="7127527"/>
            <a:ext cx="2290192" cy="2209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chermata 2023-05-25 alle 12.16.5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637" y="1177699"/>
            <a:ext cx="6772297" cy="551350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240896" y="7127527"/>
            <a:ext cx="4086930" cy="2209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200"/>
              <a:t>dalla consapevolezza all’incoscienza          azione collettiva</a:t>
            </a:r>
          </a:p>
        </p:txBody>
      </p:sp>
      <p:pic>
        <p:nvPicPr>
          <p:cNvPr id="232" name="image10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0724" y="1192667"/>
            <a:ext cx="5734813" cy="764641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1459326" y="8288837"/>
            <a:ext cx="2290192" cy="1"/>
          </a:xfrm>
          <a:prstGeom prst="line">
            <a:avLst/>
          </a:prstGeom>
          <a:ln w="25400">
            <a:solidFill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lvl="0" algn="l" defTabSz="457200">
              <a:defRPr sz="1200"/>
            </a:pP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685" y="1925653"/>
            <a:ext cx="12809430" cy="688506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>
            <p:ph type="body" idx="1"/>
          </p:nvPr>
        </p:nvSpPr>
        <p:spPr>
          <a:xfrm>
            <a:off x="2904726" y="471387"/>
            <a:ext cx="7842948" cy="1563591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 lvl="0">
              <a:defRPr sz="1800"/>
            </a:pPr>
            <a:r>
              <a:rPr sz="4100"/>
              <a:t>agosto 2022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522" y="1190252"/>
            <a:ext cx="4589166" cy="649071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>
            <p:ph type="body" idx="1"/>
          </p:nvPr>
        </p:nvSpPr>
        <p:spPr>
          <a:xfrm>
            <a:off x="8130778" y="9120088"/>
            <a:ext cx="4589165" cy="419003"/>
          </a:xfrm>
          <a:prstGeom prst="rect">
            <a:avLst/>
          </a:prstGeom>
        </p:spPr>
        <p:txBody>
          <a:bodyPr/>
          <a:lstStyle>
            <a:lvl1pPr defTabSz="457200">
              <a:defRPr sz="1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400"/>
              <a:t>Avvenimenti</a:t>
            </a:r>
          </a:p>
        </p:txBody>
      </p:sp>
      <p:pic>
        <p:nvPicPr>
          <p:cNvPr id="240" name="Schermata 2023-05-25 alle 12.25.5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8625" y="1515017"/>
            <a:ext cx="7775359" cy="478582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101326" y="369787"/>
            <a:ext cx="11411748" cy="762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l">
              <a:defRPr sz="41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4100"/>
              <a:t>ottobre 2022                       dicembre 2022</a:t>
            </a:r>
          </a:p>
        </p:txBody>
      </p:sp>
      <p:pic>
        <p:nvPicPr>
          <p:cNvPr id="242" name="image2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1117" y="6388239"/>
            <a:ext cx="2364739" cy="3345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23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54875" y="6219448"/>
            <a:ext cx="2457121" cy="3476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24.jpe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06471" y="6296491"/>
            <a:ext cx="2493276" cy="3528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nvito_convegno_CER_26-maggio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13935" y="6259417"/>
            <a:ext cx="2493276" cy="3541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body" idx="1"/>
          </p:nvPr>
        </p:nvSpPr>
        <p:spPr>
          <a:xfrm>
            <a:off x="1270000" y="507205"/>
            <a:ext cx="10464801" cy="873919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</a:p>
          <a:p>
            <a:pPr lvl="0">
              <a:defRPr sz="1800"/>
            </a:pPr>
            <a:r>
              <a:rPr b="1" sz="4200"/>
              <a:t>PROGRAMMA realizzazione 2023</a:t>
            </a:r>
            <a:endParaRPr b="1" sz="4200"/>
          </a:p>
          <a:p>
            <a:pPr lvl="0">
              <a:defRPr sz="1800"/>
            </a:pPr>
            <a:endParaRPr sz="4200"/>
          </a:p>
          <a:p>
            <a:pPr lvl="0">
              <a:defRPr sz="1800"/>
            </a:pPr>
            <a:endParaRPr sz="4200"/>
          </a:p>
          <a:p>
            <a:pPr lvl="0">
              <a:defRPr sz="1800"/>
            </a:pPr>
            <a:r>
              <a:rPr sz="3200"/>
              <a:t>perimetro di azione</a:t>
            </a: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manifestazione di interesse  (scritta)</a:t>
            </a: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strategia a costo “quasi zero”</a:t>
            </a:r>
            <a:endParaRPr sz="3200"/>
          </a:p>
          <a:p>
            <a:pPr lvl="0">
              <a:defRPr sz="1800"/>
            </a:pPr>
            <a:endParaRPr sz="3200"/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89" y="872211"/>
            <a:ext cx="11773731" cy="880258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>
            <p:ph type="body" idx="1"/>
          </p:nvPr>
        </p:nvSpPr>
        <p:spPr>
          <a:xfrm>
            <a:off x="177799" y="229988"/>
            <a:ext cx="12521111" cy="60123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… evoluzione…  fiducia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236" y="1646657"/>
            <a:ext cx="12663566" cy="6315508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3797960" y="419098"/>
            <a:ext cx="505328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200"/>
              <a:t>manifestazione di interesse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body" idx="1"/>
          </p:nvPr>
        </p:nvSpPr>
        <p:spPr>
          <a:xfrm>
            <a:off x="285400" y="293487"/>
            <a:ext cx="12434000" cy="755455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 lvl="0">
              <a:defRPr sz="1800"/>
            </a:pPr>
            <a:r>
              <a:rPr sz="3900"/>
              <a:t>strategia a costo “quasi zero”: unirsi</a:t>
            </a:r>
          </a:p>
        </p:txBody>
      </p:sp>
      <p:pic>
        <p:nvPicPr>
          <p:cNvPr id="256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4701" y="891516"/>
            <a:ext cx="8508987" cy="8497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1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656" y="1871780"/>
            <a:ext cx="11921488" cy="6302487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7925833" y="598211"/>
            <a:ext cx="5682559" cy="7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2800"/>
              <a:t>Bando RER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</a:fld>
          </a:p>
        </p:txBody>
      </p:sp>
      <p:sp>
        <p:nvSpPr>
          <p:cNvPr id="69" name="Shape 69"/>
          <p:cNvSpPr/>
          <p:nvPr/>
        </p:nvSpPr>
        <p:spPr>
          <a:xfrm>
            <a:off x="2046829" y="3190154"/>
            <a:ext cx="8424386" cy="163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indent="114296" defTabSz="914400">
              <a:defRPr sz="1800"/>
            </a:pPr>
            <a:endParaRPr sz="3000">
              <a:latin typeface="Tahoma"/>
              <a:ea typeface="Tahoma"/>
              <a:cs typeface="Tahoma"/>
              <a:sym typeface="Tahoma"/>
            </a:endParaRPr>
          </a:p>
          <a:p>
            <a:pPr lvl="0" indent="114296" defTabSz="914400">
              <a:defRPr sz="1800"/>
            </a:pPr>
            <a:r>
              <a:rPr sz="3000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La transizione ecologica </a:t>
            </a:r>
            <a:endParaRPr sz="3000">
              <a:solidFill>
                <a:srgbClr val="C00000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indent="114296" defTabSz="914400">
              <a:defRPr sz="1800"/>
            </a:pPr>
            <a:r>
              <a:rPr sz="3000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oggi passa dalla </a:t>
            </a:r>
            <a:r>
              <a:rPr sz="3000" u="sng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elettrificazione</a:t>
            </a:r>
          </a:p>
        </p:txBody>
      </p:sp>
      <p:sp>
        <p:nvSpPr>
          <p:cNvPr id="70" name="Shape 70"/>
          <p:cNvSpPr/>
          <p:nvPr/>
        </p:nvSpPr>
        <p:spPr>
          <a:xfrm>
            <a:off x="4093138" y="5592544"/>
            <a:ext cx="433176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900"/>
            </a:lvl1pPr>
          </a:lstStyle>
          <a:p>
            <a:pPr lvl="0">
              <a:defRPr sz="1800"/>
            </a:pPr>
            <a:r>
              <a:rPr sz="2900"/>
              <a:t>t CO2: da 7 pro capite a 2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body" idx="1"/>
          </p:nvPr>
        </p:nvSpPr>
        <p:spPr>
          <a:xfrm>
            <a:off x="62187" y="6875840"/>
            <a:ext cx="6003516" cy="1903197"/>
          </a:xfrm>
          <a:prstGeom prst="rect">
            <a:avLst/>
          </a:prstGeom>
        </p:spPr>
        <p:txBody>
          <a:bodyPr/>
          <a:lstStyle/>
          <a:p>
            <a:pPr lvl="0" defTabSz="280415">
              <a:defRPr sz="1800"/>
            </a:pPr>
            <a:r>
              <a:rPr sz="3167"/>
              <a:t>27 membri </a:t>
            </a:r>
            <a:endParaRPr sz="3167"/>
          </a:p>
          <a:p>
            <a:pPr lvl="0" defTabSz="280415">
              <a:defRPr sz="1800"/>
            </a:pPr>
            <a:r>
              <a:rPr sz="3167"/>
              <a:t>(5 Produttori, 22 Consumatori)</a:t>
            </a:r>
            <a:endParaRPr sz="3167"/>
          </a:p>
          <a:p>
            <a:pPr lvl="0" defTabSz="280415">
              <a:defRPr sz="1800"/>
            </a:pPr>
            <a:endParaRPr sz="3167"/>
          </a:p>
        </p:txBody>
      </p:sp>
      <p:pic>
        <p:nvPicPr>
          <p:cNvPr id="262" name="Schermata 2023-05-25 alle 12.21.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0770" y="1700951"/>
            <a:ext cx="6373389" cy="4819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chermata 2023-05-25 alle 12.20.4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856" y="1693528"/>
            <a:ext cx="6032178" cy="483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177799" y="229988"/>
            <a:ext cx="12521111" cy="601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200"/>
              <a:t>… evoluzione…</a:t>
            </a:r>
          </a:p>
        </p:txBody>
      </p:sp>
      <p:sp>
        <p:nvSpPr>
          <p:cNvPr id="265" name="Shape 265"/>
          <p:cNvSpPr/>
          <p:nvPr/>
        </p:nvSpPr>
        <p:spPr>
          <a:xfrm>
            <a:off x="6657720" y="6812340"/>
            <a:ext cx="5753997" cy="1470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defTabSz="286258">
              <a:defRPr sz="1800"/>
            </a:pPr>
            <a:r>
              <a:rPr sz="3234">
                <a:latin typeface="Helvetica Light"/>
                <a:ea typeface="Helvetica Light"/>
                <a:cs typeface="Helvetica Light"/>
                <a:sym typeface="Helvetica Light"/>
              </a:rPr>
              <a:t>39 KWhp,   </a:t>
            </a:r>
            <a:endParaRPr sz="3234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286258">
              <a:defRPr sz="1800"/>
            </a:pPr>
            <a:r>
              <a:rPr sz="3234">
                <a:latin typeface="Helvetica Light"/>
                <a:ea typeface="Helvetica Light"/>
                <a:cs typeface="Helvetica Light"/>
                <a:sym typeface="Helvetica Light"/>
              </a:rPr>
              <a:t>Produzione 46.000 KWh/anno</a:t>
            </a:r>
            <a:endParaRPr sz="3234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chema alf cer 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7686" y="609600"/>
            <a:ext cx="6421770" cy="9087612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560787" y="157540"/>
            <a:ext cx="9223543" cy="6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292100">
              <a:defRPr sz="3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300"/>
              <a:t>39 KWhp,    Produzione 46.000 KWh/anno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209824" y="2176859"/>
            <a:ext cx="12585153" cy="5399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49580">
              <a:spcBef>
                <a:spcPts val="600"/>
              </a:spcBef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 ricavi stimati sono pari a 8.790</a:t>
            </a:r>
            <a:r>
              <a:rPr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 euro/anno </a:t>
            </a:r>
            <a:endParaRPr baseline="-3570" i="1" sz="2800">
              <a:uFill>
                <a:solidFill/>
              </a:u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just" defTabSz="449580">
              <a:spcBef>
                <a:spcPts val="600"/>
              </a:spcBef>
              <a:defRPr sz="1800"/>
            </a:pPr>
            <a:r>
              <a:rPr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di cui </a:t>
            </a:r>
            <a:r>
              <a:rPr b="1"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1.750 euro/anno saranno accantonati per i costi di gestione</a:t>
            </a:r>
            <a:r>
              <a:rPr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 – comprensivi di manutenzione impianto e gestione amministrativa della CER. </a:t>
            </a:r>
            <a:endParaRPr baseline="-3570" i="1" sz="2800">
              <a:uFill>
                <a:solidFill/>
              </a:u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just" defTabSz="449580">
              <a:spcBef>
                <a:spcPts val="600"/>
              </a:spcBef>
              <a:defRPr sz="1800"/>
            </a:pPr>
            <a:endParaRPr baseline="-3570" i="1" sz="2800">
              <a:uFill>
                <a:solidFill/>
              </a:u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just" defTabSz="449580">
              <a:spcBef>
                <a:spcPts val="600"/>
              </a:spcBef>
              <a:defRPr sz="1800"/>
            </a:pPr>
            <a:r>
              <a:rPr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I ricavi netti saranno destinati a progetti locali: in collaborazione con Casa Betania – membro CER – e i Servizi sociali, saranno individuate </a:t>
            </a:r>
            <a:r>
              <a:rPr b="1"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famiglie in situazioni di fragilità economica e/o e sarà strutturato un progetto specifico di contrasto alla vulnerabilità</a:t>
            </a:r>
            <a:r>
              <a:rPr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. </a:t>
            </a:r>
            <a:endParaRPr baseline="-3570" i="1" sz="2800">
              <a:uFill>
                <a:solidFill/>
              </a:u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just" defTabSz="449580">
              <a:spcBef>
                <a:spcPts val="600"/>
              </a:spcBef>
              <a:defRPr sz="1800"/>
            </a:pPr>
            <a:endParaRPr baseline="-3570" i="1" sz="2800">
              <a:uFill>
                <a:solidFill/>
              </a:u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just" defTabSz="449580">
              <a:spcBef>
                <a:spcPts val="600"/>
              </a:spcBef>
              <a:defRPr sz="1800"/>
            </a:pPr>
            <a:r>
              <a:rPr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Non è prevista una ripartizione dei benefici fra i membri</a:t>
            </a:r>
            <a:endParaRPr baseline="-3570" i="1" sz="2800">
              <a:uFill>
                <a:solidFill/>
              </a:u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just" defTabSz="449580">
              <a:spcBef>
                <a:spcPts val="600"/>
              </a:spcBef>
              <a:defRPr sz="1800"/>
            </a:pPr>
            <a:endParaRPr baseline="-3570" i="1" sz="2800">
              <a:uFill>
                <a:solidFill/>
              </a:uFill>
              <a:latin typeface="Courier New"/>
              <a:ea typeface="Courier New"/>
              <a:cs typeface="Courier New"/>
              <a:sym typeface="Courier New"/>
            </a:endParaRPr>
          </a:p>
          <a:p>
            <a:pPr lvl="0" algn="just" defTabSz="449580">
              <a:spcBef>
                <a:spcPts val="600"/>
              </a:spcBef>
              <a:defRPr sz="1800"/>
            </a:pPr>
            <a:r>
              <a:rPr baseline="-3570" i="1" sz="280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rPr>
              <a:t>                 …</a:t>
            </a:r>
          </a:p>
        </p:txBody>
      </p:sp>
      <p:sp>
        <p:nvSpPr>
          <p:cNvPr id="271" name="Shape 271"/>
          <p:cNvSpPr/>
          <p:nvPr/>
        </p:nvSpPr>
        <p:spPr>
          <a:xfrm>
            <a:off x="241844" y="839587"/>
            <a:ext cx="12521112" cy="601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200"/>
              <a:t>benefici economici</a:t>
            </a:r>
          </a:p>
        </p:txBody>
      </p:sp>
      <p:pic>
        <p:nvPicPr>
          <p:cNvPr id="27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0400" y="1143000"/>
            <a:ext cx="1168400" cy="162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body" idx="1"/>
          </p:nvPr>
        </p:nvSpPr>
        <p:spPr>
          <a:xfrm>
            <a:off x="337194" y="516928"/>
            <a:ext cx="5776204" cy="7175448"/>
          </a:xfrm>
          <a:prstGeom prst="rect">
            <a:avLst/>
          </a:prstGeom>
        </p:spPr>
        <p:txBody>
          <a:bodyPr/>
          <a:lstStyle/>
          <a:p>
            <a:pPr lvl="0" defTabSz="543305">
              <a:defRPr sz="1800"/>
            </a:pPr>
            <a:endParaRPr sz="3500"/>
          </a:p>
          <a:p>
            <a:pPr lvl="0" defTabSz="543305">
              <a:defRPr sz="1800"/>
            </a:pPr>
            <a:r>
              <a:rPr b="1" sz="3500"/>
              <a:t>Statuto</a:t>
            </a:r>
            <a:endParaRPr b="1" sz="3500"/>
          </a:p>
          <a:p>
            <a:pPr lvl="0" defTabSz="543305">
              <a:defRPr sz="1800"/>
            </a:pPr>
            <a:endParaRPr sz="3500"/>
          </a:p>
          <a:p>
            <a:pPr lvl="0" defTabSz="543305">
              <a:defRPr sz="1800"/>
            </a:pPr>
            <a:endParaRPr sz="3500"/>
          </a:p>
          <a:p>
            <a:pPr lvl="0" defTabSz="543305">
              <a:defRPr sz="1800"/>
            </a:pPr>
            <a:endParaRPr sz="3500"/>
          </a:p>
          <a:p>
            <a:pPr lvl="0" defTabSz="543305">
              <a:defRPr sz="1800"/>
            </a:pPr>
            <a:endParaRPr sz="3500"/>
          </a:p>
          <a:p>
            <a:pPr lvl="0" defTabSz="543305">
              <a:defRPr sz="1800"/>
            </a:pPr>
            <a:endParaRPr sz="3500"/>
          </a:p>
        </p:txBody>
      </p:sp>
      <p:pic>
        <p:nvPicPr>
          <p:cNvPr id="275" name="Screenshot_20230522-2041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0972" y="0"/>
            <a:ext cx="6192763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540092" y="1830201"/>
            <a:ext cx="5522905" cy="263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b="1" sz="3200">
                <a:latin typeface="Helvetica Light"/>
                <a:ea typeface="Helvetica Light"/>
                <a:cs typeface="Helvetica Light"/>
                <a:sym typeface="Helvetica Light"/>
              </a:rPr>
              <a:t>CER solidale</a:t>
            </a:r>
            <a:endParaRPr b="1" sz="32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endParaRPr b="1" sz="32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/>
            </a:pPr>
            <a:r>
              <a:rPr b="1" sz="3200">
                <a:latin typeface="Helvetica Light"/>
                <a:ea typeface="Helvetica Light"/>
                <a:cs typeface="Helvetica Light"/>
                <a:sym typeface="Helvetica Light"/>
              </a:rPr>
              <a:t>Statuto / Regolamento</a:t>
            </a:r>
          </a:p>
        </p:txBody>
      </p:sp>
      <p:pic>
        <p:nvPicPr>
          <p:cNvPr id="277" name="IMG-20230523-WA000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092" y="4822409"/>
            <a:ext cx="5522905" cy="4131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3498556" y="368300"/>
            <a:ext cx="624475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icarereggioemilia@gmail.com</a:t>
            </a:r>
            <a:endParaRPr sz="3600"/>
          </a:p>
        </p:txBody>
      </p:sp>
      <p:pic>
        <p:nvPicPr>
          <p:cNvPr id="280" name="Schermata 2023-05-25 alle 13.14.3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6362" y="1589881"/>
            <a:ext cx="15234591" cy="6203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body" idx="1"/>
          </p:nvPr>
        </p:nvSpPr>
        <p:spPr>
          <a:xfrm>
            <a:off x="894079" y="2669061"/>
            <a:ext cx="11964021" cy="1642593"/>
          </a:xfrm>
          <a:prstGeom prst="rect">
            <a:avLst/>
          </a:prstGeom>
        </p:spPr>
        <p:txBody>
          <a:bodyPr/>
          <a:lstStyle/>
          <a:p>
            <a:pPr lvl="0" marL="587828" indent="-587828">
              <a:lnSpc>
                <a:spcPct val="100000"/>
              </a:lnSpc>
              <a:buSzPts val="2400"/>
              <a:buFont typeface="Wingdings"/>
              <a:buChar char="➢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 BENEFICI AMBIENTALI: 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1" marL="783771" indent="-326571">
              <a:lnSpc>
                <a:spcPct val="100000"/>
              </a:lnSpc>
              <a:spcBef>
                <a:spcPts val="500"/>
              </a:spcBef>
              <a:buSzPts val="2000"/>
              <a:buFont typeface="Courier New"/>
              <a:buChar char="o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aumento della produzione di energia rinnovabile; 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  <a:p>
            <a:pPr lvl="1" marL="783771" indent="-326571">
              <a:lnSpc>
                <a:spcPct val="100000"/>
              </a:lnSpc>
              <a:spcBef>
                <a:spcPts val="500"/>
              </a:spcBef>
              <a:buSzPts val="2000"/>
              <a:buFont typeface="Courier New"/>
              <a:buChar char="o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riduzione delle perdite di rete (solo bassa tensione).</a:t>
            </a:r>
          </a:p>
        </p:txBody>
      </p:sp>
      <p:sp>
        <p:nvSpPr>
          <p:cNvPr id="283" name="Shape 283"/>
          <p:cNvSpPr/>
          <p:nvPr/>
        </p:nvSpPr>
        <p:spPr>
          <a:xfrm>
            <a:off x="894079" y="6012296"/>
            <a:ext cx="11964021" cy="2640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normAutofit fontScale="100000" lnSpcReduction="0"/>
          </a:bodyPr>
          <a:lstStyle/>
          <a:p>
            <a:pPr lvl="0" marL="195942" indent="-195942" algn="l" defTabSz="914400">
              <a:spcBef>
                <a:spcPts val="1000"/>
              </a:spcBef>
              <a:buClr>
                <a:srgbClr val="000000"/>
              </a:buClr>
              <a:buSzPct val="1000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 BENEFICI SOCIALI: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2" marL="712787" indent="-268287" algn="l" defTabSz="914400">
              <a:spcBef>
                <a:spcPts val="500"/>
              </a:spcBef>
              <a:buClr>
                <a:srgbClr val="000000"/>
              </a:buClr>
              <a:buSzPct val="100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contrasto alla povertà energetica;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2" marL="712787" indent="-268287" algn="l" defTabSz="914400">
              <a:spcBef>
                <a:spcPts val="500"/>
              </a:spcBef>
              <a:buClr>
                <a:srgbClr val="000000"/>
              </a:buClr>
              <a:buSzPct val="100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sostegno ai soggetti più fragili.</a:t>
            </a:r>
          </a:p>
        </p:txBody>
      </p:sp>
      <p:sp>
        <p:nvSpPr>
          <p:cNvPr id="284" name="Shape 284"/>
          <p:cNvSpPr/>
          <p:nvPr/>
        </p:nvSpPr>
        <p:spPr>
          <a:xfrm>
            <a:off x="894079" y="4213138"/>
            <a:ext cx="11964021" cy="157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lvl="0" marL="195942" indent="-195942" algn="l" defTabSz="914400">
              <a:spcBef>
                <a:spcPts val="1000"/>
              </a:spcBef>
              <a:buClr>
                <a:srgbClr val="000000"/>
              </a:buClr>
              <a:buSzPct val="1000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 BENEFICI ECONOMICI: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2" marL="712787" indent="-268287" algn="l" defTabSz="914400">
              <a:spcBef>
                <a:spcPts val="500"/>
              </a:spcBef>
              <a:buClr>
                <a:srgbClr val="000000"/>
              </a:buClr>
              <a:buSzPct val="100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riduzione della bolletta grazie all'energia autoconsumata (individualmente);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2" marL="712787" indent="-268287" algn="l" defTabSz="914400">
              <a:spcBef>
                <a:spcPts val="500"/>
              </a:spcBef>
              <a:buClr>
                <a:srgbClr val="000000"/>
              </a:buClr>
              <a:buSzPct val="100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accesso alle tariffe incentivanti sull'energia condivisa (collettivamente);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lvl="2" marL="712787" indent="-268287" algn="l" defTabSz="914400">
              <a:spcBef>
                <a:spcPts val="500"/>
              </a:spcBef>
              <a:buClr>
                <a:srgbClr val="000000"/>
              </a:buClr>
              <a:buSzPct val="100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cumulabilità con altri contributi es. 50%</a:t>
            </a:r>
          </a:p>
        </p:txBody>
      </p:sp>
      <p:sp>
        <p:nvSpPr>
          <p:cNvPr id="285" name="Shape 285"/>
          <p:cNvSpPr/>
          <p:nvPr/>
        </p:nvSpPr>
        <p:spPr>
          <a:xfrm>
            <a:off x="-2" y="1240014"/>
            <a:ext cx="11557551" cy="1172481"/>
          </a:xfrm>
          <a:prstGeom prst="rect">
            <a:avLst/>
          </a:prstGeom>
          <a:solidFill>
            <a:srgbClr val="00C95A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86" name="Shape 286"/>
          <p:cNvSpPr/>
          <p:nvPr/>
        </p:nvSpPr>
        <p:spPr>
          <a:xfrm>
            <a:off x="443306" y="1352106"/>
            <a:ext cx="10967213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I benefici apportati dalle CER</a:t>
            </a:r>
          </a:p>
        </p:txBody>
      </p:sp>
      <p:grpSp>
        <p:nvGrpSpPr>
          <p:cNvPr id="289" name="Group 289"/>
          <p:cNvGrpSpPr/>
          <p:nvPr/>
        </p:nvGrpSpPr>
        <p:grpSpPr>
          <a:xfrm>
            <a:off x="11563889" y="1245624"/>
            <a:ext cx="1392313" cy="1117599"/>
            <a:chOff x="0" y="0"/>
            <a:chExt cx="1392311" cy="1117597"/>
          </a:xfrm>
        </p:grpSpPr>
        <p:pic>
          <p:nvPicPr>
            <p:cNvPr id="287" name="image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92312" cy="419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image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641" y="449497"/>
              <a:ext cx="863923" cy="66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4" grpId="2"/>
      <p:bldP build="p" bldLvl="1" animBg="1" rev="0" advAuto="0" spid="282" grpId="1"/>
      <p:bldP build="p" bldLvl="5" animBg="1" rev="0" advAuto="0" spid="283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101598" y="1216791"/>
            <a:ext cx="11557551" cy="1172481"/>
          </a:xfrm>
          <a:prstGeom prst="rect">
            <a:avLst/>
          </a:prstGeom>
          <a:solidFill>
            <a:srgbClr val="00C95A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92" name="Shape 292"/>
          <p:cNvSpPr/>
          <p:nvPr/>
        </p:nvSpPr>
        <p:spPr>
          <a:xfrm>
            <a:off x="396767" y="1412681"/>
            <a:ext cx="10967213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Cosa altro possono fare le CER</a:t>
            </a:r>
          </a:p>
        </p:txBody>
      </p:sp>
      <p:sp>
        <p:nvSpPr>
          <p:cNvPr id="293" name="Shape 293"/>
          <p:cNvSpPr/>
          <p:nvPr/>
        </p:nvSpPr>
        <p:spPr>
          <a:xfrm>
            <a:off x="-118086" y="2368742"/>
            <a:ext cx="13326922" cy="578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marL="858860" indent="-744563" algn="l" defTabSz="914400">
              <a:buClr>
                <a:srgbClr val="535353"/>
              </a:buClr>
              <a:buSzPts val="2400"/>
              <a:buFont typeface="Arial"/>
              <a:buChar char="●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Responsabilizzazione del nostro «Perimetro sociale»: (lotta allo spopolamento, attivazione di pratiche virtuose, inclusione sociale, lotta alla povertà energetica, …)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858860" indent="-744563" algn="l" defTabSz="914400">
              <a:buClr>
                <a:srgbClr val="535353"/>
              </a:buClr>
              <a:buSzPts val="2400"/>
              <a:buFont typeface="Arial"/>
              <a:buChar char="●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Miglioramento della qualità di vita del territorio (installazione di colonnine di ricarica, arricchimento della dotazione dei parchi, acquisto di auto elettriche in car sharing, miglioramento dell’illuminazione urbana…)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858860" indent="-744563" algn="l" defTabSz="914400">
              <a:buClr>
                <a:srgbClr val="535353"/>
              </a:buClr>
              <a:buSzPts val="2400"/>
              <a:buFont typeface="Arial"/>
              <a:buChar char="●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Autonomia di decisione sulla destinazione dei contributi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858860" indent="-744563" algn="l" defTabSz="914400">
              <a:buClr>
                <a:srgbClr val="535353"/>
              </a:buClr>
              <a:buSzPts val="2400"/>
              <a:buFont typeface="Arial"/>
              <a:buChar char="●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Consapevolezza e controllo del processo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1302430" indent="-767442" algn="l" defTabSz="914400">
              <a:buClr>
                <a:srgbClr val="535353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Attenzione a soggetti Profit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1302430" indent="-767442" algn="l" defTabSz="914400">
              <a:buClr>
                <a:srgbClr val="535353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Attenzione al ruolo dei Comuni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858860" indent="-744563" algn="l" defTabSz="914400">
              <a:buClr>
                <a:srgbClr val="535353"/>
              </a:buClr>
              <a:buSzPts val="2400"/>
              <a:buFont typeface="Arial"/>
              <a:buChar char="●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Spunto per cambiare lo stile di vita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1302430" indent="-767442" algn="l" defTabSz="914400">
              <a:buClr>
                <a:srgbClr val="535353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Comportamento energetico: passare da consumare senza controllo a: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1700892" indent="-767442" algn="l" defTabSz="914400">
              <a:buClr>
                <a:srgbClr val="535353"/>
              </a:buClr>
              <a:buSzPts val="2400"/>
              <a:buFont typeface="Wingdings"/>
              <a:buChar char="✓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Consumare quello che produciamo (Autoconsumo individuale)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1700892" indent="-767442" algn="l" defTabSz="914400">
              <a:buClr>
                <a:srgbClr val="535353"/>
              </a:buClr>
              <a:buSzPts val="2400"/>
              <a:buFont typeface="Wingdings"/>
              <a:buChar char="✓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Consumare quando c’è produzione locale (Autoconsumo collettivo)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 marL="1700892" indent="-767442" algn="l" defTabSz="914400">
              <a:buClr>
                <a:srgbClr val="535353"/>
              </a:buClr>
              <a:buSzPts val="2400"/>
              <a:buFont typeface="Wingdings"/>
              <a:buChar char="✓"/>
              <a:defRPr sz="1800"/>
            </a:pP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1" marL="767442" indent="-767442" algn="l" defTabSz="914400">
              <a:buClr>
                <a:srgbClr val="535353"/>
              </a:buClr>
              <a:buSzPts val="2400"/>
              <a:buFont typeface="Wingdings"/>
              <a:buChar char="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Recuperare le relazioni tra persone</a:t>
            </a:r>
          </a:p>
        </p:txBody>
      </p:sp>
      <p:grpSp>
        <p:nvGrpSpPr>
          <p:cNvPr id="296" name="Group 296"/>
          <p:cNvGrpSpPr/>
          <p:nvPr/>
        </p:nvGrpSpPr>
        <p:grpSpPr>
          <a:xfrm>
            <a:off x="11563889" y="1245624"/>
            <a:ext cx="1392313" cy="1117599"/>
            <a:chOff x="0" y="0"/>
            <a:chExt cx="1392311" cy="1117597"/>
          </a:xfrm>
        </p:grpSpPr>
        <p:pic>
          <p:nvPicPr>
            <p:cNvPr id="294" name="image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92312" cy="419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image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641" y="449497"/>
              <a:ext cx="863923" cy="66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body" idx="1"/>
          </p:nvPr>
        </p:nvSpPr>
        <p:spPr>
          <a:xfrm>
            <a:off x="337194" y="516928"/>
            <a:ext cx="12330412" cy="4646616"/>
          </a:xfrm>
          <a:prstGeom prst="rect">
            <a:avLst/>
          </a:prstGeom>
        </p:spPr>
        <p:txBody>
          <a:bodyPr/>
          <a:lstStyle/>
          <a:p>
            <a:pPr lvl="0" defTabSz="510706">
              <a:defRPr sz="1800"/>
            </a:pPr>
            <a:r>
              <a:rPr sz="3290"/>
              <a:t>Prossimi passi (in attesa dei decreti attuativi)</a:t>
            </a:r>
            <a:endParaRPr sz="3290"/>
          </a:p>
          <a:p>
            <a:pPr lvl="0" defTabSz="510706">
              <a:defRPr sz="1800"/>
            </a:pPr>
            <a:endParaRPr sz="3290"/>
          </a:p>
          <a:p>
            <a:pPr lvl="0" defTabSz="510706">
              <a:defRPr sz="1800"/>
            </a:pPr>
            <a:endParaRPr sz="3290"/>
          </a:p>
          <a:p>
            <a:pPr lvl="0" defTabSz="510706">
              <a:defRPr sz="1800"/>
            </a:pPr>
            <a:endParaRPr b="1" sz="3290"/>
          </a:p>
          <a:p>
            <a:pPr lvl="0" defTabSz="510706">
              <a:defRPr sz="1800"/>
            </a:pPr>
            <a:endParaRPr sz="3290"/>
          </a:p>
          <a:p>
            <a:pPr lvl="0" defTabSz="510706">
              <a:defRPr sz="1800"/>
            </a:pPr>
            <a:r>
              <a:rPr sz="3290">
                <a:solidFill>
                  <a:srgbClr val="002452"/>
                </a:solidFill>
              </a:rPr>
              <a:t>COSTITUZIONE DI FORMA GIURIDICA</a:t>
            </a:r>
            <a:endParaRPr sz="3290">
              <a:solidFill>
                <a:srgbClr val="002452"/>
              </a:solidFill>
            </a:endParaRPr>
          </a:p>
          <a:p>
            <a:pPr lvl="0" defTabSz="510706">
              <a:defRPr sz="1800"/>
            </a:pPr>
            <a:r>
              <a:rPr sz="3290"/>
              <a:t>(</a:t>
            </a:r>
            <a:r>
              <a:rPr b="1" sz="3290"/>
              <a:t>ANR</a:t>
            </a:r>
            <a:r>
              <a:rPr sz="3290"/>
              <a:t>, AR, COOP, Fondazione)</a:t>
            </a:r>
            <a:endParaRPr sz="3290"/>
          </a:p>
          <a:p>
            <a:pPr lvl="0" defTabSz="510706">
              <a:defRPr sz="1800"/>
            </a:pPr>
            <a:endParaRPr sz="3290"/>
          </a:p>
        </p:txBody>
      </p:sp>
      <p:sp>
        <p:nvSpPr>
          <p:cNvPr id="299" name="Shape 299"/>
          <p:cNvSpPr/>
          <p:nvPr/>
        </p:nvSpPr>
        <p:spPr>
          <a:xfrm>
            <a:off x="2298954" y="5435600"/>
            <a:ext cx="8406893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defTabSz="543305">
              <a:defRPr sz="1800"/>
            </a:pPr>
            <a:r>
              <a:rPr sz="2600">
                <a:latin typeface="Helvetica Light"/>
                <a:ea typeface="Helvetica Light"/>
                <a:cs typeface="Helvetica Light"/>
                <a:sym typeface="Helvetica Light"/>
              </a:rPr>
              <a:t>A medio termine: </a:t>
            </a:r>
            <a:endParaRPr sz="26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543305">
              <a:defRPr sz="1800"/>
            </a:pPr>
            <a:endParaRPr sz="2600"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543305">
              <a:defRPr sz="1800"/>
            </a:pPr>
            <a:endParaRPr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543305">
              <a:defRPr sz="1800"/>
            </a:pPr>
            <a:r>
              <a:rPr b="1" sz="350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Divulgazione</a:t>
            </a:r>
            <a:endParaRPr b="1" sz="350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543305">
              <a:defRPr sz="1800"/>
            </a:pPr>
            <a:endParaRPr sz="350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543305">
              <a:defRPr sz="1800"/>
            </a:pPr>
            <a:r>
              <a:rPr sz="350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Favorire nuove CER come strumenti </a:t>
            </a:r>
            <a:endParaRPr sz="3500">
              <a:solidFill>
                <a:srgbClr val="002452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 defTabSz="543305">
              <a:defRPr sz="1800"/>
            </a:pPr>
            <a:r>
              <a:rPr sz="3500">
                <a:solidFill>
                  <a:srgbClr val="00245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di aggregazione, consapevolezza, azione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chermata 2023-05-25 alle 12.58.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853" y="904408"/>
            <a:ext cx="12443094" cy="794478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352491" y="230716"/>
            <a:ext cx="50184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www.icarereggioemilia.it</a:t>
            </a:r>
          </a:p>
        </p:txBody>
      </p:sp>
      <p:sp>
        <p:nvSpPr>
          <p:cNvPr id="303" name="Shape 303"/>
          <p:cNvSpPr/>
          <p:nvPr/>
        </p:nvSpPr>
        <p:spPr>
          <a:xfrm>
            <a:off x="6140156" y="8875183"/>
            <a:ext cx="624475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icarereggioemilia@gmail.com</a:t>
            </a:r>
            <a:endParaRPr sz="3600"/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end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1253066" y="143933"/>
            <a:ext cx="11105754" cy="1039151"/>
          </a:xfrm>
          <a:prstGeom prst="rect">
            <a:avLst/>
          </a:prstGeom>
        </p:spPr>
        <p:txBody>
          <a:bodyPr/>
          <a:lstStyle>
            <a:lvl1pPr defTabSz="455675">
              <a:defRPr b="1" sz="6240"/>
            </a:lvl1pPr>
          </a:lstStyle>
          <a:p>
            <a:pPr lvl="0">
              <a:defRPr b="0" sz="1800"/>
            </a:pPr>
            <a:r>
              <a:rPr b="1" sz="6240"/>
              <a:t>CER</a:t>
            </a:r>
          </a:p>
        </p:txBody>
      </p:sp>
      <p:sp>
        <p:nvSpPr>
          <p:cNvPr id="73" name="Shape 73"/>
          <p:cNvSpPr/>
          <p:nvPr/>
        </p:nvSpPr>
        <p:spPr>
          <a:xfrm>
            <a:off x="343694" y="1236133"/>
            <a:ext cx="12317413" cy="3743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 lvl="0" defTabSz="362204">
              <a:defRPr sz="1800"/>
            </a:pPr>
            <a:r>
              <a:rPr sz="4154">
                <a:latin typeface="Arial"/>
                <a:ea typeface="Arial"/>
                <a:cs typeface="Arial"/>
                <a:sym typeface="Arial"/>
              </a:rPr>
              <a:t>COMUNITA’</a:t>
            </a:r>
            <a:endParaRPr sz="4154">
              <a:latin typeface="Arial"/>
              <a:ea typeface="Arial"/>
              <a:cs typeface="Arial"/>
              <a:sym typeface="Arial"/>
            </a:endParaRPr>
          </a:p>
          <a:p>
            <a:pPr lvl="0" defTabSz="362204">
              <a:defRPr sz="1800"/>
            </a:pPr>
            <a:r>
              <a:rPr b="1" sz="4216">
                <a:latin typeface="Arial"/>
                <a:ea typeface="Arial"/>
                <a:cs typeface="Arial"/>
                <a:sym typeface="Arial"/>
              </a:rPr>
              <a:t>gruppo di persone che collaborano</a:t>
            </a:r>
            <a:endParaRPr b="1" sz="4216">
              <a:latin typeface="Arial"/>
              <a:ea typeface="Arial"/>
              <a:cs typeface="Arial"/>
              <a:sym typeface="Arial"/>
            </a:endParaRPr>
          </a:p>
          <a:p>
            <a:pPr lvl="0" defTabSz="362204">
              <a:defRPr sz="1800"/>
            </a:pPr>
            <a:r>
              <a:rPr sz="4030">
                <a:latin typeface="Arial"/>
                <a:ea typeface="Arial"/>
                <a:cs typeface="Arial"/>
                <a:sym typeface="Arial"/>
              </a:rPr>
              <a:t>ENERGETICA</a:t>
            </a:r>
            <a:endParaRPr sz="4030">
              <a:latin typeface="Arial"/>
              <a:ea typeface="Arial"/>
              <a:cs typeface="Arial"/>
              <a:sym typeface="Arial"/>
            </a:endParaRPr>
          </a:p>
          <a:p>
            <a:pPr lvl="0" defTabSz="283463">
              <a:defRPr sz="1800"/>
            </a:pPr>
            <a:r>
              <a:rPr b="1" sz="4216">
                <a:latin typeface="Arial"/>
                <a:ea typeface="Arial"/>
                <a:cs typeface="Arial"/>
                <a:sym typeface="Arial"/>
              </a:rPr>
              <a:t>per produrre, consumare e gestire energia</a:t>
            </a:r>
            <a:endParaRPr b="1" sz="4216">
              <a:latin typeface="Arial"/>
              <a:ea typeface="Arial"/>
              <a:cs typeface="Arial"/>
              <a:sym typeface="Arial"/>
            </a:endParaRPr>
          </a:p>
          <a:p>
            <a:pPr lvl="0" defTabSz="362204">
              <a:defRPr sz="1800"/>
            </a:pPr>
            <a:r>
              <a:rPr sz="4092">
                <a:latin typeface="Arial"/>
                <a:ea typeface="Arial"/>
                <a:cs typeface="Arial"/>
                <a:sym typeface="Arial"/>
              </a:rPr>
              <a:t>RINNOVABILE</a:t>
            </a:r>
            <a:endParaRPr sz="4092">
              <a:latin typeface="Arial"/>
              <a:ea typeface="Arial"/>
              <a:cs typeface="Arial"/>
              <a:sym typeface="Arial"/>
            </a:endParaRPr>
          </a:p>
          <a:p>
            <a:pPr lvl="0" defTabSz="283463">
              <a:defRPr sz="1800"/>
            </a:pPr>
            <a:r>
              <a:rPr b="1" sz="4216">
                <a:latin typeface="Arial"/>
                <a:ea typeface="Arial"/>
                <a:cs typeface="Arial"/>
                <a:sym typeface="Arial"/>
              </a:rPr>
              <a:t>prodotta da fonti rinnovabili </a:t>
            </a:r>
            <a:r>
              <a:rPr sz="4216">
                <a:latin typeface="Arial"/>
                <a:ea typeface="Arial"/>
                <a:cs typeface="Arial"/>
                <a:sym typeface="Arial"/>
              </a:rPr>
              <a:t>(FER)</a:t>
            </a:r>
          </a:p>
        </p:txBody>
      </p:sp>
      <p:pic>
        <p:nvPicPr>
          <p:cNvPr id="74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8996" y="5172743"/>
            <a:ext cx="3273845" cy="2198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2690" y="7525487"/>
            <a:ext cx="3587575" cy="202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-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8574" y="5172743"/>
            <a:ext cx="3175468" cy="211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3381" y="7479423"/>
            <a:ext cx="3760867" cy="211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pasted-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3108" y="5172743"/>
            <a:ext cx="2246823" cy="2246823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465666" y="5594308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CBD23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9539292" y="1658005"/>
            <a:ext cx="2984317" cy="1733657"/>
          </a:xfrm>
          <a:prstGeom prst="roundRect">
            <a:avLst>
              <a:gd name="adj" fmla="val 18002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110153" tIns="110153" rIns="110153" bIns="110153" anchor="ctr"/>
          <a:lstStyle/>
          <a:p>
            <a:pPr lvl="0" defTabSz="431645">
              <a:lnSpc>
                <a:spcPct val="120000"/>
              </a:lnSpc>
              <a:defRPr sz="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" name="Shape 308"/>
          <p:cNvSpPr/>
          <p:nvPr/>
        </p:nvSpPr>
        <p:spPr>
          <a:xfrm>
            <a:off x="951840" y="1658005"/>
            <a:ext cx="2984318" cy="1733657"/>
          </a:xfrm>
          <a:prstGeom prst="roundRect">
            <a:avLst>
              <a:gd name="adj" fmla="val 18002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110153" tIns="110153" rIns="110153" bIns="110153" anchor="ctr"/>
          <a:lstStyle/>
          <a:p>
            <a:pPr lvl="0" defTabSz="431645">
              <a:lnSpc>
                <a:spcPct val="120000"/>
              </a:lnSpc>
              <a:defRPr sz="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" name="Shape 309"/>
          <p:cNvSpPr/>
          <p:nvPr/>
        </p:nvSpPr>
        <p:spPr>
          <a:xfrm>
            <a:off x="431577" y="360163"/>
            <a:ext cx="12141646" cy="62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0153" tIns="110153" rIns="110153" bIns="110153" anchor="ctr">
            <a:spAutoFit/>
          </a:bodyPr>
          <a:lstStyle>
            <a:lvl1pPr defTabSz="431645">
              <a:lnSpc>
                <a:spcPct val="120000"/>
              </a:lnSpc>
              <a:defRPr b="1" sz="28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008BBA"/>
                </a:solidFill>
              </a:rPr>
              <a:t>I benefici economici sociali e ambientali</a:t>
            </a:r>
          </a:p>
        </p:txBody>
      </p:sp>
      <p:sp>
        <p:nvSpPr>
          <p:cNvPr id="310" name="Shape 310"/>
          <p:cNvSpPr/>
          <p:nvPr/>
        </p:nvSpPr>
        <p:spPr>
          <a:xfrm>
            <a:off x="9642262" y="1761024"/>
            <a:ext cx="2778378" cy="1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0153" tIns="110153" rIns="110153" bIns="110153">
            <a:spAutoFit/>
          </a:bodyPr>
          <a:lstStyle/>
          <a:p>
            <a:pPr lvl="0" defTabSz="431645">
              <a:lnSpc>
                <a:spcPct val="120000"/>
              </a:lnSpc>
              <a:defRPr sz="1800"/>
            </a:pPr>
            <a:r>
              <a:rPr b="1"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Benefici</a:t>
            </a:r>
            <a:endParaRPr sz="7400">
              <a:solidFill>
                <a:srgbClr val="177899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b="1"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energia</a:t>
            </a:r>
            <a:endParaRPr sz="7400">
              <a:solidFill>
                <a:srgbClr val="177899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b="1"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immessa in rete</a:t>
            </a:r>
          </a:p>
        </p:txBody>
      </p:sp>
      <p:sp>
        <p:nvSpPr>
          <p:cNvPr id="311" name="Shape 311"/>
          <p:cNvSpPr/>
          <p:nvPr/>
        </p:nvSpPr>
        <p:spPr>
          <a:xfrm>
            <a:off x="1363558" y="1761024"/>
            <a:ext cx="2160884" cy="142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0153" tIns="110153" rIns="110153" bIns="110153">
            <a:spAutoFit/>
          </a:bodyPr>
          <a:lstStyle/>
          <a:p>
            <a:pPr lvl="0" defTabSz="431645">
              <a:lnSpc>
                <a:spcPct val="120000"/>
              </a:lnSpc>
              <a:defRPr sz="1800"/>
            </a:pPr>
            <a:r>
              <a:rPr b="1"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Benefici</a:t>
            </a:r>
            <a:endParaRPr sz="2400">
              <a:latin typeface="Calibri Light"/>
              <a:ea typeface="Calibri Light"/>
              <a:cs typeface="Calibri Light"/>
              <a:sym typeface="Calibri Light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b="1"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energia </a:t>
            </a:r>
            <a:endParaRPr sz="2400">
              <a:latin typeface="Calibri Light"/>
              <a:ea typeface="Calibri Light"/>
              <a:cs typeface="Calibri Light"/>
              <a:sym typeface="Calibri Light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b="1"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condivisa </a:t>
            </a:r>
          </a:p>
        </p:txBody>
      </p:sp>
      <p:sp>
        <p:nvSpPr>
          <p:cNvPr id="312" name="Shape 312"/>
          <p:cNvSpPr/>
          <p:nvPr/>
        </p:nvSpPr>
        <p:spPr>
          <a:xfrm>
            <a:off x="5022567" y="2619544"/>
            <a:ext cx="3018599" cy="77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0153" tIns="110153" rIns="110153" bIns="110153">
            <a:spAutoFit/>
          </a:bodyPr>
          <a:lstStyle>
            <a:lvl1pPr defTabSz="431645">
              <a:lnSpc>
                <a:spcPct val="120000"/>
              </a:lnSpc>
              <a:defRPr b="1" sz="3800">
                <a:solidFill>
                  <a:srgbClr val="1778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177899"/>
                </a:solidFill>
              </a:rPr>
              <a:t>RICAVO CER </a:t>
            </a:r>
          </a:p>
        </p:txBody>
      </p:sp>
      <p:sp>
        <p:nvSpPr>
          <p:cNvPr id="313" name="Shape 313"/>
          <p:cNvSpPr/>
          <p:nvPr/>
        </p:nvSpPr>
        <p:spPr>
          <a:xfrm>
            <a:off x="3923440" y="4418643"/>
            <a:ext cx="4911088" cy="441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10153" tIns="110153" rIns="110153" bIns="110153">
            <a:spAutoFit/>
          </a:bodyPr>
          <a:lstStyle/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Restituzione del capitale investito</a:t>
            </a:r>
            <a:endParaRPr sz="7400">
              <a:solidFill>
                <a:srgbClr val="177899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 azzeramento spese di gestione</a:t>
            </a:r>
            <a:endParaRPr sz="2300">
              <a:solidFill>
                <a:srgbClr val="008B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31645">
              <a:lnSpc>
                <a:spcPct val="120000"/>
              </a:lnSpc>
              <a:defRPr sz="1800"/>
            </a:pPr>
            <a:endParaRPr sz="2400">
              <a:solidFill>
                <a:srgbClr val="008B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Riduzione costi energetici</a:t>
            </a:r>
            <a:endParaRPr sz="7400">
              <a:solidFill>
                <a:srgbClr val="177899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Lotta alla povertà energetica</a:t>
            </a:r>
            <a:endParaRPr sz="7400">
              <a:solidFill>
                <a:srgbClr val="177899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Attività sociali/culturali</a:t>
            </a:r>
            <a:endParaRPr sz="7400">
              <a:solidFill>
                <a:srgbClr val="177899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Servizi di prossimità</a:t>
            </a:r>
            <a:endParaRPr sz="7400">
              <a:solidFill>
                <a:srgbClr val="177899"/>
              </a:solidFill>
              <a:latin typeface="Lato Regular"/>
              <a:ea typeface="Lato Regular"/>
              <a:cs typeface="Lato Regular"/>
              <a:sym typeface="Lato Regular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Welfare locale</a:t>
            </a:r>
            <a:endParaRPr sz="2400">
              <a:solidFill>
                <a:srgbClr val="008B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31645">
              <a:lnSpc>
                <a:spcPct val="120000"/>
              </a:lnSpc>
              <a:defRPr sz="1800"/>
            </a:pPr>
            <a:endParaRPr sz="2400">
              <a:solidFill>
                <a:srgbClr val="008B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431645">
              <a:lnSpc>
                <a:spcPct val="120000"/>
              </a:lnSpc>
              <a:defRPr sz="1800"/>
            </a:pPr>
            <a:r>
              <a:rPr sz="2400">
                <a:solidFill>
                  <a:srgbClr val="008BBA"/>
                </a:solidFill>
                <a:latin typeface="Calibri"/>
                <a:ea typeface="Calibri"/>
                <a:cs typeface="Calibri"/>
                <a:sym typeface="Calibri"/>
              </a:rPr>
              <a:t>Riduzione emissioni climalteranti </a:t>
            </a:r>
          </a:p>
        </p:txBody>
      </p:sp>
      <p:sp>
        <p:nvSpPr>
          <p:cNvPr id="314" name="Shape 314"/>
          <p:cNvSpPr/>
          <p:nvPr/>
        </p:nvSpPr>
        <p:spPr>
          <a:xfrm>
            <a:off x="6285303" y="3505924"/>
            <a:ext cx="434194" cy="876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6251"/>
                </a:moveTo>
                <a:lnTo>
                  <a:pt x="5400" y="16251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51"/>
                </a:lnTo>
                <a:lnTo>
                  <a:pt x="21600" y="16251"/>
                </a:lnTo>
                <a:lnTo>
                  <a:pt x="10800" y="21600"/>
                </a:lnTo>
                <a:close/>
              </a:path>
            </a:pathLst>
          </a:custGeom>
          <a:solidFill>
            <a:srgbClr val="247899"/>
          </a:solidFill>
          <a:ln w="12700">
            <a:miter lim="400000"/>
          </a:ln>
        </p:spPr>
        <p:txBody>
          <a:bodyPr lIns="110153" tIns="110153" rIns="110153" bIns="110153" anchor="ctr"/>
          <a:lstStyle/>
          <a:p>
            <a:pPr lvl="0" defTabSz="431645">
              <a:lnSpc>
                <a:spcPct val="120000"/>
              </a:lnSpc>
              <a:defRPr sz="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6298" y="327791"/>
            <a:ext cx="11557551" cy="1172481"/>
          </a:xfrm>
          <a:prstGeom prst="rect">
            <a:avLst/>
          </a:prstGeom>
          <a:solidFill>
            <a:srgbClr val="00C95A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317" name="Shape 317"/>
          <p:cNvSpPr/>
          <p:nvPr/>
        </p:nvSpPr>
        <p:spPr>
          <a:xfrm>
            <a:off x="1171467" y="523681"/>
            <a:ext cx="10967213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CER: passaggi normativi</a:t>
            </a:r>
          </a:p>
        </p:txBody>
      </p:sp>
      <p:sp>
        <p:nvSpPr>
          <p:cNvPr id="318" name="Shape 318"/>
          <p:cNvSpPr/>
          <p:nvPr/>
        </p:nvSpPr>
        <p:spPr>
          <a:xfrm>
            <a:off x="-86076" y="1606742"/>
            <a:ext cx="13113193" cy="631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1800"/>
            </a:pP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lvl="0" algn="l" defTabSz="914400">
              <a:spcBef>
                <a:spcPts val="600"/>
              </a:spcBef>
              <a:defRPr sz="1800"/>
            </a:pPr>
            <a:endParaRPr sz="2700"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algn="l" defTabSz="914400">
              <a:spcBef>
                <a:spcPts val="600"/>
              </a:spcBef>
              <a:defRPr sz="1800"/>
            </a:pPr>
            <a:endParaRPr sz="2700">
              <a:solidFill>
                <a:srgbClr val="00C95A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1800"/>
            </a:pPr>
            <a:r>
              <a:rPr sz="2700">
                <a:solidFill>
                  <a:srgbClr val="00C95A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RED2: 2001</a:t>
            </a:r>
            <a:endParaRPr sz="2700">
              <a:solidFill>
                <a:srgbClr val="00C95A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algn="l" defTabSz="914400">
              <a:spcBef>
                <a:spcPts val="600"/>
              </a:spcBef>
              <a:defRPr sz="1800"/>
            </a:pPr>
            <a:endParaRPr sz="2700">
              <a:solidFill>
                <a:srgbClr val="00C95A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1800"/>
            </a:pPr>
            <a:r>
              <a:rPr sz="2700">
                <a:latin typeface="Tahoma"/>
                <a:ea typeface="Tahoma"/>
                <a:cs typeface="Tahoma"/>
                <a:sym typeface="Tahoma"/>
              </a:rPr>
              <a:t>2020: Recepimento italiano RED2: Legge 8 del 28 febbraio per </a:t>
            </a:r>
            <a:r>
              <a:rPr sz="2700">
                <a:latin typeface="Tahoma Negreta"/>
                <a:ea typeface="Tahoma Negreta"/>
                <a:cs typeface="Tahoma Negreta"/>
                <a:sym typeface="Tahoma Negreta"/>
              </a:rPr>
              <a:t>impianti &lt;</a:t>
            </a:r>
            <a:r>
              <a:rPr sz="2700" u="sng">
                <a:latin typeface="Tahoma Negreta"/>
                <a:ea typeface="Tahoma Negreta"/>
                <a:cs typeface="Tahoma Negreta"/>
                <a:sym typeface="Tahoma Negreta"/>
              </a:rPr>
              <a:t>200 kW</a:t>
            </a:r>
            <a:r>
              <a:rPr sz="2700">
                <a:latin typeface="Tahoma Negreta"/>
                <a:ea typeface="Tahoma Negreta"/>
                <a:cs typeface="Tahoma Negreta"/>
                <a:sym typeface="Tahoma Negreta"/>
              </a:rPr>
              <a:t> </a:t>
            </a:r>
            <a:r>
              <a:rPr sz="2700">
                <a:latin typeface="Tahoma"/>
                <a:ea typeface="Tahoma"/>
                <a:cs typeface="Tahoma"/>
                <a:sym typeface="Tahoma"/>
              </a:rPr>
              <a:t>con menmbi sottesi alla </a:t>
            </a:r>
            <a:r>
              <a:rPr sz="2700">
                <a:latin typeface="Tahoma Negreta"/>
                <a:ea typeface="Tahoma Negreta"/>
                <a:cs typeface="Tahoma Negreta"/>
                <a:sym typeface="Tahoma Negreta"/>
              </a:rPr>
              <a:t>stessa cabina di trasformazione </a:t>
            </a:r>
            <a:r>
              <a:rPr sz="2700" u="sng">
                <a:latin typeface="Tahoma Negreta"/>
                <a:ea typeface="Tahoma Negreta"/>
                <a:cs typeface="Tahoma Negreta"/>
                <a:sym typeface="Tahoma Negreta"/>
              </a:rPr>
              <a:t>media/bassa tensione</a:t>
            </a:r>
            <a:r>
              <a:rPr sz="2700">
                <a:latin typeface="Tahoma"/>
                <a:ea typeface="Tahoma"/>
                <a:cs typeface="Tahoma"/>
                <a:sym typeface="Tahoma"/>
              </a:rPr>
              <a:t> (secondaria)</a:t>
            </a: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lvl="0" indent="114296" algn="l" defTabSz="914400">
              <a:spcBef>
                <a:spcPts val="600"/>
              </a:spcBef>
              <a:buClr>
                <a:srgbClr val="535353"/>
              </a:buClr>
              <a:buFont typeface="Arial"/>
              <a:defRPr sz="1800"/>
            </a:pPr>
            <a:r>
              <a:rPr sz="2700">
                <a:latin typeface="Tahoma"/>
                <a:ea typeface="Tahoma"/>
                <a:cs typeface="Tahoma"/>
                <a:sym typeface="Tahoma"/>
              </a:rPr>
              <a:t>Il DM MISE stabilisce l’</a:t>
            </a:r>
            <a:r>
              <a:rPr sz="2700">
                <a:latin typeface="Tahoma Negreta"/>
                <a:ea typeface="Tahoma Negreta"/>
                <a:cs typeface="Tahoma Negreta"/>
                <a:sym typeface="Tahoma Negreta"/>
              </a:rPr>
              <a:t>incentivo sull’energia condivisa </a:t>
            </a:r>
            <a:r>
              <a:rPr sz="2700" u="sng">
                <a:latin typeface="Tahoma Negreta"/>
                <a:ea typeface="Tahoma Negreta"/>
                <a:cs typeface="Tahoma Negreta"/>
                <a:sym typeface="Tahoma Negreta"/>
              </a:rPr>
              <a:t>in tempo reale</a:t>
            </a:r>
            <a:r>
              <a:rPr sz="2700">
                <a:latin typeface="Tahoma"/>
                <a:ea typeface="Tahoma"/>
                <a:cs typeface="Tahoma"/>
                <a:sym typeface="Tahoma"/>
              </a:rPr>
              <a:t> in</a:t>
            </a:r>
            <a:r>
              <a:rPr sz="2700">
                <a:solidFill>
                  <a:srgbClr val="006D22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  <a:r>
              <a:rPr sz="2700">
                <a:solidFill>
                  <a:srgbClr val="006D22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110 €/MWh </a:t>
            </a:r>
            <a:endParaRPr sz="2700">
              <a:solidFill>
                <a:srgbClr val="006D22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algn="l" defTabSz="914400">
              <a:spcBef>
                <a:spcPts val="600"/>
              </a:spcBef>
              <a:defRPr sz="1800"/>
            </a:pPr>
            <a:endParaRPr sz="2700">
              <a:solidFill>
                <a:srgbClr val="00C95A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1800"/>
            </a:pPr>
            <a:r>
              <a:rPr sz="2700">
                <a:latin typeface="Tahoma"/>
                <a:ea typeface="Tahoma"/>
                <a:cs typeface="Tahoma"/>
                <a:sym typeface="Tahoma"/>
              </a:rPr>
              <a:t>Il DL 199/2021 porta le dimensioni a </a:t>
            </a:r>
            <a:r>
              <a:rPr sz="2700" u="sng">
                <a:latin typeface="Tahoma Negreta"/>
                <a:ea typeface="Tahoma Negreta"/>
                <a:cs typeface="Tahoma Negreta"/>
                <a:sym typeface="Tahoma Negreta"/>
              </a:rPr>
              <a:t>1 MW</a:t>
            </a:r>
            <a:r>
              <a:rPr sz="2700">
                <a:latin typeface="Tahoma"/>
                <a:ea typeface="Tahoma"/>
                <a:cs typeface="Tahoma"/>
                <a:sym typeface="Tahoma"/>
              </a:rPr>
              <a:t> e allarga la condivisione </a:t>
            </a:r>
            <a:r>
              <a:rPr sz="2700">
                <a:latin typeface="Tahoma Negreta"/>
                <a:ea typeface="Tahoma Negreta"/>
                <a:cs typeface="Tahoma Negreta"/>
                <a:sym typeface="Tahoma Negreta"/>
              </a:rPr>
              <a:t>alla cabina </a:t>
            </a:r>
            <a:r>
              <a:rPr sz="2700" u="sng">
                <a:latin typeface="Tahoma Negreta"/>
                <a:ea typeface="Tahoma Negreta"/>
                <a:cs typeface="Tahoma Negreta"/>
                <a:sym typeface="Tahoma Negreta"/>
              </a:rPr>
              <a:t>primaria (Alta/media)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-2" y="1240014"/>
            <a:ext cx="11557551" cy="1172481"/>
          </a:xfrm>
          <a:prstGeom prst="rect">
            <a:avLst/>
          </a:prstGeom>
          <a:solidFill>
            <a:srgbClr val="00B0F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321" name="Shape 321"/>
          <p:cNvSpPr/>
          <p:nvPr/>
        </p:nvSpPr>
        <p:spPr>
          <a:xfrm>
            <a:off x="443306" y="1352106"/>
            <a:ext cx="10967213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pensieri sparsi…</a:t>
            </a:r>
          </a:p>
        </p:txBody>
      </p:sp>
      <p:sp>
        <p:nvSpPr>
          <p:cNvPr id="322" name="Shape 322"/>
          <p:cNvSpPr/>
          <p:nvPr/>
        </p:nvSpPr>
        <p:spPr>
          <a:xfrm>
            <a:off x="894079" y="2669060"/>
            <a:ext cx="11964021" cy="5865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normAutofit fontScale="100000" lnSpcReduction="0"/>
          </a:bodyPr>
          <a:lstStyle/>
          <a:p>
            <a:pPr lvl="0" marL="284842" indent="-348342" algn="l" defTabSz="914400">
              <a:spcBef>
                <a:spcPts val="1000"/>
              </a:spcBef>
              <a:buClr>
                <a:srgbClr val="000000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Non è possibile una transizione energetica senza le famiglie.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lvl="0" marL="284842" indent="-348342" algn="l" defTabSz="914400">
              <a:spcBef>
                <a:spcPts val="1000"/>
              </a:spcBef>
              <a:buClr>
                <a:srgbClr val="000000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La transizione ecologica richiede un’elettrificazione di massa.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lvl="0" marL="284842" indent="-348342" algn="l" defTabSz="914400">
              <a:spcBef>
                <a:spcPts val="1000"/>
              </a:spcBef>
              <a:buClr>
                <a:srgbClr val="000000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Dobbiamo passare da un consumo senza controllo a: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lvl="1" marL="653256" indent="-297656" algn="l" defTabSz="914400">
              <a:spcBef>
                <a:spcPts val="500"/>
              </a:spcBef>
              <a:buClr>
                <a:srgbClr val="000000"/>
              </a:buClr>
              <a:buSzPts val="2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Consumare </a:t>
            </a:r>
            <a:r>
              <a:rPr b="1" sz="2000">
                <a:latin typeface="Tahoma"/>
                <a:ea typeface="Tahoma"/>
                <a:cs typeface="Tahoma"/>
                <a:sym typeface="Tahoma"/>
              </a:rPr>
              <a:t>quello che produciamo</a:t>
            </a:r>
            <a:r>
              <a:rPr sz="2000">
                <a:latin typeface="Tahoma"/>
                <a:ea typeface="Tahoma"/>
                <a:cs typeface="Tahoma"/>
                <a:sym typeface="Tahoma"/>
              </a:rPr>
              <a:t> (Autoconsumo individuale);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1" marL="653256" indent="-297656" algn="l" defTabSz="914400">
              <a:spcBef>
                <a:spcPts val="500"/>
              </a:spcBef>
              <a:buClr>
                <a:srgbClr val="000000"/>
              </a:buClr>
              <a:buSzPts val="2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Consumare </a:t>
            </a:r>
            <a:r>
              <a:rPr b="1" sz="2000">
                <a:latin typeface="Tahoma"/>
                <a:ea typeface="Tahoma"/>
                <a:cs typeface="Tahoma"/>
                <a:sym typeface="Tahoma"/>
              </a:rPr>
              <a:t>quando c’è produzione</a:t>
            </a:r>
            <a:r>
              <a:rPr sz="2000">
                <a:latin typeface="Tahoma"/>
                <a:ea typeface="Tahoma"/>
                <a:cs typeface="Tahoma"/>
                <a:sym typeface="Tahoma"/>
              </a:rPr>
              <a:t> locale (Autoconsumo collettivo).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marL="284842" indent="-348342" algn="l" defTabSz="914400">
              <a:spcBef>
                <a:spcPts val="1000"/>
              </a:spcBef>
              <a:buClr>
                <a:srgbClr val="000000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L’efficienza energetica non basta. Occorre anche: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lvl="1" marL="653256" indent="-297656" algn="l" defTabSz="914400">
              <a:spcBef>
                <a:spcPts val="500"/>
              </a:spcBef>
              <a:buClr>
                <a:srgbClr val="000000"/>
              </a:buClr>
              <a:buSzPts val="2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Consumare meno energia;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1" marL="653256" indent="-297656" algn="l" defTabSz="914400">
              <a:spcBef>
                <a:spcPts val="500"/>
              </a:spcBef>
              <a:buClr>
                <a:srgbClr val="000000"/>
              </a:buClr>
              <a:buSzPts val="2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Muoverci meno e meglio;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1" marL="653256" indent="-297656" algn="l" defTabSz="914400">
              <a:spcBef>
                <a:spcPts val="500"/>
              </a:spcBef>
              <a:buClr>
                <a:srgbClr val="000000"/>
              </a:buClr>
              <a:buSzPts val="2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Usare meno merci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marL="284842" indent="-348342" algn="l" defTabSz="914400">
              <a:spcBef>
                <a:spcPts val="1000"/>
              </a:spcBef>
              <a:buClr>
                <a:srgbClr val="000000"/>
              </a:buClr>
              <a:buSzPts val="2400"/>
              <a:buFont typeface="Wingdings"/>
              <a:buChar char="➢"/>
              <a:defRPr sz="1800"/>
            </a:pPr>
            <a:r>
              <a:rPr sz="2400">
                <a:latin typeface="Tahoma"/>
                <a:ea typeface="Tahoma"/>
                <a:cs typeface="Tahoma"/>
                <a:sym typeface="Tahoma"/>
              </a:rPr>
              <a:t>Le Comunità Energetiche sono un’occasione per: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lvl="1" marL="653256" indent="-297656" algn="l" defTabSz="914400">
              <a:spcBef>
                <a:spcPts val="500"/>
              </a:spcBef>
              <a:buClr>
                <a:srgbClr val="000000"/>
              </a:buClr>
              <a:buSzPts val="2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Riflettere sulle nostre abitudini;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1" marL="653256" indent="-297656" algn="l" defTabSz="914400">
              <a:spcBef>
                <a:spcPts val="500"/>
              </a:spcBef>
              <a:buClr>
                <a:srgbClr val="000000"/>
              </a:buClr>
              <a:buSzPts val="2000"/>
              <a:buFont typeface="Courier New"/>
              <a:buChar char="o"/>
              <a:defRPr sz="1800"/>
            </a:pPr>
            <a:r>
              <a:rPr sz="2000">
                <a:latin typeface="Tahoma"/>
                <a:ea typeface="Tahoma"/>
                <a:cs typeface="Tahoma"/>
                <a:sym typeface="Tahoma"/>
              </a:rPr>
              <a:t>Rimettere al centro la Comunità.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  <a:p>
            <a:pPr lvl="0" algn="l" defTabSz="914400">
              <a:spcBef>
                <a:spcPts val="500"/>
              </a:spcBef>
              <a:defRPr sz="1800"/>
            </a:pP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2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39498"/>
            <a:ext cx="13004801" cy="491437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723625" y="145899"/>
            <a:ext cx="11557550" cy="1172481"/>
          </a:xfrm>
          <a:prstGeom prst="rect">
            <a:avLst/>
          </a:prstGeom>
          <a:solidFill>
            <a:srgbClr val="00B0F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Shape 326"/>
          <p:cNvSpPr/>
          <p:nvPr/>
        </p:nvSpPr>
        <p:spPr>
          <a:xfrm>
            <a:off x="1433906" y="156696"/>
            <a:ext cx="10967212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I numeri della Rete italiana (2021)</a:t>
            </a:r>
          </a:p>
        </p:txBody>
      </p:sp>
      <p:sp>
        <p:nvSpPr>
          <p:cNvPr id="327" name="Shape 327"/>
          <p:cNvSpPr/>
          <p:nvPr/>
        </p:nvSpPr>
        <p:spPr>
          <a:xfrm>
            <a:off x="9249979" y="8143299"/>
            <a:ext cx="3396610" cy="348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 sz="1000">
                <a:latin typeface="Arial"/>
                <a:ea typeface="Arial"/>
                <a:cs typeface="Arial"/>
                <a:sym typeface="Arial"/>
              </a:rPr>
              <a:t>Fonte: Terna SpA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8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rPr>
              <a:t>https://www.terna.it/it/sistema-elettrico/statistiche/pubblicazioni-statistiche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723625" y="197472"/>
            <a:ext cx="11557550" cy="1172481"/>
          </a:xfrm>
          <a:prstGeom prst="rect">
            <a:avLst/>
          </a:prstGeom>
          <a:solidFill>
            <a:srgbClr val="00C95A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0" name="Shape 330"/>
          <p:cNvSpPr/>
          <p:nvPr/>
        </p:nvSpPr>
        <p:spPr>
          <a:xfrm>
            <a:off x="1448712" y="393362"/>
            <a:ext cx="10970975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Transizione energetica: da consumatori a «prosumers»</a:t>
            </a:r>
          </a:p>
        </p:txBody>
      </p:sp>
      <p:sp>
        <p:nvSpPr>
          <p:cNvPr id="331" name="Shape 331"/>
          <p:cNvSpPr/>
          <p:nvPr>
            <p:ph type="body" idx="1"/>
          </p:nvPr>
        </p:nvSpPr>
        <p:spPr>
          <a:xfrm>
            <a:off x="-91297" y="2411351"/>
            <a:ext cx="8381857" cy="5990143"/>
          </a:xfrm>
          <a:prstGeom prst="rect">
            <a:avLst/>
          </a:prstGeom>
        </p:spPr>
        <p:txBody>
          <a:bodyPr lIns="129999" tIns="129999" rIns="129999" bIns="129999"/>
          <a:lstStyle/>
          <a:p>
            <a:pPr lvl="0" algn="l">
              <a:lnSpc>
                <a:spcPct val="100000"/>
              </a:lnSpc>
              <a:spcBef>
                <a:spcPts val="0"/>
              </a:spcBef>
              <a:defRPr sz="1800"/>
            </a:pPr>
            <a:endParaRPr sz="2200"/>
          </a:p>
          <a:p>
            <a:pPr lvl="0" marL="512431" indent="-398134" algn="l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Pts val="2200"/>
              <a:buFont typeface="Arial"/>
              <a:buChar char="●"/>
              <a:defRPr sz="1800"/>
            </a:pPr>
            <a:r>
              <a:rPr sz="2200">
                <a:latin typeface="Tahoma"/>
                <a:ea typeface="Tahoma"/>
                <a:cs typeface="Tahoma"/>
                <a:sym typeface="Tahoma"/>
              </a:rPr>
              <a:t>La </a:t>
            </a:r>
            <a:r>
              <a:rPr sz="2200">
                <a:solidFill>
                  <a:srgbClr val="00C95A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Transizione energetica</a:t>
            </a:r>
            <a:r>
              <a:rPr sz="2200">
                <a:latin typeface="Tahoma"/>
                <a:ea typeface="Tahoma"/>
                <a:cs typeface="Tahoma"/>
                <a:sym typeface="Tahoma"/>
              </a:rPr>
              <a:t> dalle fonti fossili a quelle rinnovabili passa oggi per l’elettrificazione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729596" indent="-615299" algn="l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Pts val="3400"/>
              <a:buFont typeface="Arial"/>
              <a:buChar char="●"/>
              <a:defRPr sz="1800"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729596" indent="-615299" algn="l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Pts val="3400"/>
              <a:buFont typeface="Arial"/>
              <a:buChar char="●"/>
              <a:defRPr sz="1800"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512431" indent="-398134" algn="l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Pts val="2200"/>
              <a:buFont typeface="Arial"/>
              <a:buChar char="●"/>
              <a:defRPr sz="1800"/>
            </a:pPr>
            <a:r>
              <a:rPr sz="2200">
                <a:latin typeface="Tahoma"/>
                <a:ea typeface="Tahoma"/>
                <a:cs typeface="Tahoma"/>
                <a:sym typeface="Tahoma"/>
              </a:rPr>
              <a:t>Questa trasformazione può avvenire in forma </a:t>
            </a:r>
            <a:r>
              <a:rPr sz="2200">
                <a:latin typeface="Tahoma Negreta"/>
                <a:ea typeface="Tahoma Negreta"/>
                <a:cs typeface="Tahoma Negreta"/>
                <a:sym typeface="Tahoma Negreta"/>
              </a:rPr>
              <a:t>individuale</a:t>
            </a:r>
            <a:r>
              <a:rPr sz="2200">
                <a:latin typeface="Tahoma"/>
                <a:ea typeface="Tahoma"/>
                <a:cs typeface="Tahoma"/>
                <a:sym typeface="Tahoma"/>
              </a:rPr>
              <a:t> oppure, in maniera più efficiente e più sociale, in forma </a:t>
            </a:r>
            <a:r>
              <a:rPr sz="2200">
                <a:latin typeface="Tahoma Negreta"/>
                <a:ea typeface="Tahoma Negreta"/>
                <a:cs typeface="Tahoma Negreta"/>
                <a:sym typeface="Tahoma Negreta"/>
              </a:rPr>
              <a:t>collettiva</a:t>
            </a:r>
            <a:r>
              <a:rPr sz="2200">
                <a:latin typeface="Tahoma"/>
                <a:ea typeface="Tahoma"/>
                <a:cs typeface="Tahoma"/>
                <a:sym typeface="Tahoma"/>
              </a:rPr>
              <a:t> attraverso le </a:t>
            </a:r>
            <a:r>
              <a:rPr sz="2200">
                <a:solidFill>
                  <a:srgbClr val="00C95A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Comunità Energetiche Rinnovabili (CER)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729596" indent="-615299" algn="l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Pts val="3400"/>
              <a:buFont typeface="Arial"/>
              <a:buChar char="●"/>
              <a:defRPr sz="1800"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lvl="0" marL="512431" indent="-398134" algn="l">
              <a:lnSpc>
                <a:spcPct val="100000"/>
              </a:lnSpc>
              <a:spcBef>
                <a:spcPts val="0"/>
              </a:spcBef>
              <a:buClr>
                <a:srgbClr val="535353"/>
              </a:buClr>
              <a:buSzPts val="2200"/>
              <a:buFont typeface="Arial"/>
              <a:buChar char="●"/>
              <a:defRPr sz="1800"/>
            </a:pPr>
            <a:r>
              <a:rPr sz="2200">
                <a:latin typeface="Tahoma"/>
                <a:ea typeface="Tahoma"/>
                <a:cs typeface="Tahoma"/>
                <a:sym typeface="Tahoma"/>
              </a:rPr>
              <a:t>Condividendo </a:t>
            </a:r>
            <a:r>
              <a:rPr sz="2200">
                <a:latin typeface="Tahoma Negreta"/>
                <a:ea typeface="Tahoma Negreta"/>
                <a:cs typeface="Tahoma Negreta"/>
                <a:sym typeface="Tahoma Negreta"/>
              </a:rPr>
              <a:t>energia rinnovabile diffusa </a:t>
            </a:r>
            <a:r>
              <a:rPr sz="2200">
                <a:latin typeface="Tahoma"/>
                <a:ea typeface="Tahoma"/>
                <a:cs typeface="Tahoma"/>
                <a:sym typeface="Tahoma"/>
              </a:rPr>
              <a:t>il consumatore può trasformarsi in </a:t>
            </a:r>
            <a:r>
              <a:rPr sz="2200">
                <a:solidFill>
                  <a:srgbClr val="00C95A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pro-sumer (produttore-consumatore) </a:t>
            </a:r>
            <a:r>
              <a:rPr sz="2200">
                <a:latin typeface="Tahoma"/>
                <a:ea typeface="Tahoma"/>
                <a:cs typeface="Tahoma"/>
                <a:sym typeface="Tahoma"/>
              </a:rPr>
              <a:t>di energia autoprodotta</a:t>
            </a:r>
          </a:p>
        </p:txBody>
      </p:sp>
      <p:pic>
        <p:nvPicPr>
          <p:cNvPr id="332" name="image4.png" descr="Immagine 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7469" y="5450613"/>
            <a:ext cx="4825179" cy="3083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5.jpg" descr="Picture 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3922" y="2383961"/>
            <a:ext cx="5460631" cy="3066653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10216903" y="2383960"/>
            <a:ext cx="2810215" cy="386965"/>
          </a:xfrm>
          <a:prstGeom prst="rect">
            <a:avLst/>
          </a:prstGeom>
          <a:solidFill>
            <a:srgbClr val="00C95A"/>
          </a:solidFill>
          <a:ln w="3175">
            <a:solidFill>
              <a:srgbClr val="FFFFFF"/>
            </a:solidFill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Shape 335"/>
          <p:cNvSpPr/>
          <p:nvPr/>
        </p:nvSpPr>
        <p:spPr>
          <a:xfrm>
            <a:off x="10697802" y="2362042"/>
            <a:ext cx="1910811" cy="42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l" defTabSz="914400">
              <a:defRPr b="1" i="1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2200">
                <a:solidFill>
                  <a:srgbClr val="FFFFFF"/>
                </a:solidFill>
              </a:rPr>
              <a:t>CONSUMER</a:t>
            </a:r>
          </a:p>
        </p:txBody>
      </p:sp>
      <p:sp>
        <p:nvSpPr>
          <p:cNvPr id="336" name="Shape 336"/>
          <p:cNvSpPr/>
          <p:nvPr/>
        </p:nvSpPr>
        <p:spPr>
          <a:xfrm>
            <a:off x="10216903" y="5451043"/>
            <a:ext cx="2810215" cy="386966"/>
          </a:xfrm>
          <a:prstGeom prst="rect">
            <a:avLst/>
          </a:prstGeom>
          <a:solidFill>
            <a:srgbClr val="00C95A"/>
          </a:solidFill>
          <a:ln w="3175">
            <a:solidFill>
              <a:srgbClr val="FFFFFF"/>
            </a:solidFill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Shape 337"/>
          <p:cNvSpPr/>
          <p:nvPr/>
        </p:nvSpPr>
        <p:spPr>
          <a:xfrm>
            <a:off x="10697802" y="5427774"/>
            <a:ext cx="1910811" cy="42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l" defTabSz="914400">
              <a:defRPr b="1" i="1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i="0" sz="1800">
                <a:solidFill>
                  <a:srgbClr val="000000"/>
                </a:solidFill>
              </a:defRPr>
            </a:pPr>
            <a:r>
              <a:rPr b="1" i="1" sz="2200">
                <a:solidFill>
                  <a:srgbClr val="FFFFFF"/>
                </a:solidFill>
              </a:rPr>
              <a:t>PROSUMER</a:t>
            </a:r>
          </a:p>
        </p:txBody>
      </p:sp>
      <p:grpSp>
        <p:nvGrpSpPr>
          <p:cNvPr id="340" name="Group 340"/>
          <p:cNvGrpSpPr/>
          <p:nvPr/>
        </p:nvGrpSpPr>
        <p:grpSpPr>
          <a:xfrm>
            <a:off x="11233689" y="8517697"/>
            <a:ext cx="1392313" cy="1117599"/>
            <a:chOff x="0" y="0"/>
            <a:chExt cx="1392311" cy="1117597"/>
          </a:xfrm>
        </p:grpSpPr>
        <p:pic>
          <p:nvPicPr>
            <p:cNvPr id="338" name="image1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92312" cy="419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image2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641" y="449497"/>
              <a:ext cx="863923" cy="66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1" name="Shape 341"/>
          <p:cNvSpPr/>
          <p:nvPr/>
        </p:nvSpPr>
        <p:spPr>
          <a:xfrm>
            <a:off x="7638405" y="8902669"/>
            <a:ext cx="32905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fonte: CRESER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9322080" y="3717773"/>
            <a:ext cx="3433474" cy="1172481"/>
          </a:xfrm>
          <a:prstGeom prst="rect">
            <a:avLst/>
          </a:prstGeom>
          <a:solidFill>
            <a:srgbClr val="00B0F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4" name="Group 84"/>
          <p:cNvGrpSpPr/>
          <p:nvPr/>
        </p:nvGrpSpPr>
        <p:grpSpPr>
          <a:xfrm>
            <a:off x="2957459" y="3289233"/>
            <a:ext cx="2217028" cy="2493295"/>
            <a:chOff x="0" y="0"/>
            <a:chExt cx="2217026" cy="2493294"/>
          </a:xfrm>
        </p:grpSpPr>
        <p:pic>
          <p:nvPicPr>
            <p:cNvPr id="82" name="image29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217027" cy="2217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" name="Shape 83"/>
            <p:cNvSpPr/>
            <p:nvPr/>
          </p:nvSpPr>
          <p:spPr>
            <a:xfrm>
              <a:off x="303883" y="2077333"/>
              <a:ext cx="1330351" cy="415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 algn="l" defTabSz="914400">
                <a:defRPr sz="1100">
                  <a:latin typeface="Tahoma Negreta"/>
                  <a:ea typeface="Tahoma Negreta"/>
                  <a:cs typeface="Tahoma Negreta"/>
                  <a:sym typeface="Tahoma Negreta"/>
                </a:defRPr>
              </a:lvl1pPr>
            </a:lstStyle>
            <a:p>
              <a:pPr lvl="0">
                <a:defRPr sz="1800"/>
              </a:pPr>
              <a:r>
                <a:rPr sz="1100"/>
                <a:t>INVERTER</a:t>
              </a:r>
            </a:p>
          </p:txBody>
        </p:sp>
      </p:grpSp>
      <p:pic>
        <p:nvPicPr>
          <p:cNvPr id="85" name="image3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509" y="1468107"/>
            <a:ext cx="2943089" cy="2207317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2653271" y="1562954"/>
            <a:ext cx="3105031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800"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/>
            <a:r>
              <a:t>PANNELLI FOTOVOLTAICI</a:t>
            </a:r>
          </a:p>
        </p:txBody>
      </p:sp>
      <p:sp>
        <p:nvSpPr>
          <p:cNvPr id="87" name="Shape 87"/>
          <p:cNvSpPr/>
          <p:nvPr/>
        </p:nvSpPr>
        <p:spPr>
          <a:xfrm>
            <a:off x="676807" y="4694682"/>
            <a:ext cx="2548494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700">
                <a:solidFill>
                  <a:srgbClr val="2E75B6"/>
                </a:solidFill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2E75B6"/>
                </a:solidFill>
              </a:rPr>
              <a:t>CORRENTE CONTINUA</a:t>
            </a:r>
          </a:p>
        </p:txBody>
      </p:sp>
      <p:sp>
        <p:nvSpPr>
          <p:cNvPr id="88" name="Shape 88"/>
          <p:cNvSpPr/>
          <p:nvPr/>
        </p:nvSpPr>
        <p:spPr>
          <a:xfrm>
            <a:off x="2239066" y="3625438"/>
            <a:ext cx="1238080" cy="938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3513" y="0"/>
                </a:lnTo>
                <a:lnTo>
                  <a:pt x="3513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4472C4"/>
            </a:solidFill>
            <a:tailEnd type="triangle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4974021" y="4736618"/>
            <a:ext cx="2383407" cy="1"/>
          </a:xfrm>
          <a:prstGeom prst="line">
            <a:avLst/>
          </a:prstGeom>
          <a:ln w="25400">
            <a:solidFill>
              <a:srgbClr val="00B050"/>
            </a:solidFill>
            <a:tailEnd type="triangle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</p:spPr>
        <p:txBody>
          <a:bodyPr lIns="48767" tIns="48767" rIns="48767" bIns="48767"/>
          <a:lstStyle/>
          <a:p>
            <a:pPr lvl="0" algn="l" defTabSz="457200">
              <a:defRPr sz="1600"/>
            </a:pPr>
          </a:p>
        </p:txBody>
      </p:sp>
      <p:sp>
        <p:nvSpPr>
          <p:cNvPr id="90" name="Shape 90"/>
          <p:cNvSpPr/>
          <p:nvPr/>
        </p:nvSpPr>
        <p:spPr>
          <a:xfrm>
            <a:off x="5339500" y="3871814"/>
            <a:ext cx="2017928" cy="65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>
                <a:solidFill>
                  <a:srgbClr val="00B05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CORRENTE </a:t>
            </a:r>
            <a:endParaRPr>
              <a:solidFill>
                <a:srgbClr val="00B050"/>
              </a:solidFill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algn="l" defTabSz="914400">
              <a:defRPr sz="1800"/>
            </a:pPr>
            <a:r>
              <a:rPr>
                <a:solidFill>
                  <a:srgbClr val="00B050"/>
                </a:solidFill>
                <a:latin typeface="Tahoma Negreta"/>
                <a:ea typeface="Tahoma Negreta"/>
                <a:cs typeface="Tahoma Negreta"/>
                <a:sym typeface="Tahoma Negreta"/>
              </a:rPr>
              <a:t>ALTERNATA</a:t>
            </a:r>
          </a:p>
        </p:txBody>
      </p:sp>
      <p:sp>
        <p:nvSpPr>
          <p:cNvPr id="91" name="Shape 91"/>
          <p:cNvSpPr/>
          <p:nvPr/>
        </p:nvSpPr>
        <p:spPr>
          <a:xfrm flipH="1" rot="10800000">
            <a:off x="7621406" y="4252035"/>
            <a:ext cx="1435109" cy="439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970" y="0"/>
                </a:lnTo>
                <a:lnTo>
                  <a:pt x="1097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B050"/>
            </a:solidFill>
            <a:tailEnd type="triangle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2" name="Shape 92"/>
          <p:cNvSpPr/>
          <p:nvPr/>
        </p:nvSpPr>
        <p:spPr>
          <a:xfrm flipH="1" rot="16200000">
            <a:off x="7429068" y="5036120"/>
            <a:ext cx="1124104" cy="728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2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B050"/>
            </a:solidFill>
            <a:tailEnd type="triangle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3" name="Shape 93"/>
          <p:cNvSpPr/>
          <p:nvPr/>
        </p:nvSpPr>
        <p:spPr>
          <a:xfrm rot="16200000">
            <a:off x="8025201" y="4928015"/>
            <a:ext cx="1550523" cy="517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BC0704"/>
            </a:solidFill>
            <a:tailEnd type="triangle"/>
          </a:ln>
          <a:effectLst>
            <a:outerShdw sx="100000" sy="100000" kx="0" ky="0" algn="b" rotWithShape="0" blurRad="38100" dist="12700" dir="5400000">
              <a:srgbClr val="000000">
                <a:alpha val="38000"/>
              </a:srgbClr>
            </a:outerShdw>
          </a:effectLst>
        </p:spPr>
        <p:txBody>
          <a:bodyPr lIns="48767" tIns="48767" rIns="48767" bIns="48767" anchor="ctr"/>
          <a:lstStyle/>
          <a:p>
            <a:pPr lvl="0"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" name="Group 96"/>
          <p:cNvGrpSpPr/>
          <p:nvPr/>
        </p:nvGrpSpPr>
        <p:grpSpPr>
          <a:xfrm>
            <a:off x="1376184" y="6668135"/>
            <a:ext cx="3837323" cy="2493296"/>
            <a:chOff x="0" y="0"/>
            <a:chExt cx="3837321" cy="2493294"/>
          </a:xfrm>
        </p:grpSpPr>
        <p:pic>
          <p:nvPicPr>
            <p:cNvPr id="94" name="image43.png" descr="Schermata 2020-11-13 alle 11.21.00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837322" cy="2325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" name="Shape 95"/>
            <p:cNvSpPr/>
            <p:nvPr/>
          </p:nvSpPr>
          <p:spPr>
            <a:xfrm>
              <a:off x="551581" y="2029359"/>
              <a:ext cx="2073603" cy="463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defTabSz="914400">
                <a:defRPr sz="1800"/>
              </a:pPr>
              <a:r>
                <a:rPr sz="1100">
                  <a:latin typeface="Tahoma Negreta"/>
                  <a:ea typeface="Tahoma Negreta"/>
                  <a:cs typeface="Tahoma Negreta"/>
                  <a:sym typeface="Tahoma Negreta"/>
                </a:rPr>
                <a:t>CABINA DI</a:t>
              </a:r>
              <a:endParaRPr sz="1100">
                <a:latin typeface="Tahoma Negreta"/>
                <a:ea typeface="Tahoma Negreta"/>
                <a:cs typeface="Tahoma Negreta"/>
                <a:sym typeface="Tahoma Negreta"/>
              </a:endParaRPr>
            </a:p>
            <a:p>
              <a:pPr lvl="0" defTabSz="914400">
                <a:defRPr sz="1800"/>
              </a:pPr>
              <a:r>
                <a:rPr sz="1100">
                  <a:latin typeface="Tahoma Negreta"/>
                  <a:ea typeface="Tahoma Negreta"/>
                  <a:cs typeface="Tahoma Negreta"/>
                  <a:sym typeface="Tahoma Negreta"/>
                </a:rPr>
                <a:t>MEDIA/BASSA TENSIONE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5439278" y="7136770"/>
            <a:ext cx="4102072" cy="1361482"/>
            <a:chOff x="0" y="0"/>
            <a:chExt cx="4102070" cy="1361480"/>
          </a:xfrm>
        </p:grpSpPr>
        <p:sp>
          <p:nvSpPr>
            <p:cNvPr id="97" name="Shape 97"/>
            <p:cNvSpPr/>
            <p:nvPr/>
          </p:nvSpPr>
          <p:spPr>
            <a:xfrm>
              <a:off x="0" y="923847"/>
              <a:ext cx="4102071" cy="437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 algn="l" defTabSz="914400">
                <a:defRPr sz="1100">
                  <a:solidFill>
                    <a:srgbClr val="BC0704"/>
                  </a:solidFill>
                  <a:latin typeface="Tahoma Negreta"/>
                  <a:ea typeface="Tahoma Negreta"/>
                  <a:cs typeface="Tahoma Negreta"/>
                  <a:sym typeface="Tahoma Negret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100">
                  <a:solidFill>
                    <a:srgbClr val="BC0704"/>
                  </a:solidFill>
                </a:rPr>
                <a:t>CORRENTE ACQUISTATA</a:t>
              </a:r>
            </a:p>
          </p:txBody>
        </p:sp>
        <p:sp>
          <p:nvSpPr>
            <p:cNvPr id="98" name="Shape 98"/>
            <p:cNvSpPr/>
            <p:nvPr/>
          </p:nvSpPr>
          <p:spPr>
            <a:xfrm rot="5400000">
              <a:off x="1327598" y="-1050044"/>
              <a:ext cx="803913" cy="2903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00000"/>
              </a:solidFill>
              <a:prstDash val="solid"/>
              <a:bevel/>
              <a:headEnd type="stealth" w="med" len="med"/>
            </a:ln>
            <a:effectLst>
              <a:outerShdw sx="100000" sy="100000" kx="0" ky="0" algn="b" rotWithShape="0" blurRad="38100" dist="12700" dir="5400000">
                <a:srgbClr val="000000">
                  <a:alpha val="38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lvl="0"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5391479" y="6888987"/>
            <a:ext cx="4195875" cy="568073"/>
            <a:chOff x="0" y="0"/>
            <a:chExt cx="4195874" cy="568072"/>
          </a:xfrm>
        </p:grpSpPr>
        <p:sp>
          <p:nvSpPr>
            <p:cNvPr id="100" name="Shape 100"/>
            <p:cNvSpPr/>
            <p:nvPr/>
          </p:nvSpPr>
          <p:spPr>
            <a:xfrm rot="5400000">
              <a:off x="1344980" y="-1041408"/>
              <a:ext cx="553491" cy="266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00B050"/>
              </a:solidFill>
              <a:prstDash val="solid"/>
              <a:bevel/>
              <a:tailEnd type="triangle" w="med" len="med"/>
            </a:ln>
            <a:effectLst>
              <a:outerShdw sx="100000" sy="100000" kx="0" ky="0" algn="b" rotWithShape="0" blurRad="38100" dist="12700" dir="5400000">
                <a:srgbClr val="000000">
                  <a:alpha val="38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lvl="0"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1" name="Shape 101"/>
            <p:cNvSpPr/>
            <p:nvPr/>
          </p:nvSpPr>
          <p:spPr>
            <a:xfrm>
              <a:off x="0" y="-1"/>
              <a:ext cx="4195875" cy="447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 algn="l" defTabSz="914400">
                <a:defRPr sz="1100">
                  <a:solidFill>
                    <a:srgbClr val="00B050"/>
                  </a:solidFill>
                  <a:latin typeface="Tahoma Negreta"/>
                  <a:ea typeface="Tahoma Negreta"/>
                  <a:cs typeface="Tahoma Negreta"/>
                  <a:sym typeface="Tahoma Negret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100">
                  <a:solidFill>
                    <a:srgbClr val="00B050"/>
                  </a:solidFill>
                </a:rPr>
                <a:t>CORRENTE VENDUTA</a:t>
              </a:r>
            </a:p>
          </p:txBody>
        </p:sp>
      </p:grpSp>
      <p:sp>
        <p:nvSpPr>
          <p:cNvPr id="103" name="Shape 103"/>
          <p:cNvSpPr/>
          <p:nvPr/>
        </p:nvSpPr>
        <p:spPr>
          <a:xfrm>
            <a:off x="232804" y="89126"/>
            <a:ext cx="11557550" cy="1172481"/>
          </a:xfrm>
          <a:prstGeom prst="rect">
            <a:avLst/>
          </a:prstGeom>
          <a:solidFill>
            <a:srgbClr val="00B0F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7" name="Group 107"/>
          <p:cNvGrpSpPr/>
          <p:nvPr/>
        </p:nvGrpSpPr>
        <p:grpSpPr>
          <a:xfrm>
            <a:off x="8229359" y="6211810"/>
            <a:ext cx="1945852" cy="804392"/>
            <a:chOff x="0" y="0"/>
            <a:chExt cx="1945851" cy="804391"/>
          </a:xfrm>
        </p:grpSpPr>
        <p:pic>
          <p:nvPicPr>
            <p:cNvPr id="104" name="image44.png" descr="Schermata 2020-11-13 alle 10.02.12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35094" cy="6368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" name="Shape 105"/>
            <p:cNvSpPr/>
            <p:nvPr/>
          </p:nvSpPr>
          <p:spPr>
            <a:xfrm>
              <a:off x="553417" y="8370"/>
              <a:ext cx="1392435" cy="592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/>
            <a:p>
              <a:pPr lvl="0" defTabSz="914400">
                <a:defRPr sz="1800"/>
              </a:pPr>
              <a:r>
                <a:rPr sz="1100">
                  <a:latin typeface="Tahoma Negreta"/>
                  <a:ea typeface="Tahoma Negreta"/>
                  <a:cs typeface="Tahoma Negreta"/>
                  <a:sym typeface="Tahoma Negreta"/>
                </a:rPr>
                <a:t>CONTATORE</a:t>
              </a:r>
              <a:endParaRPr sz="1100">
                <a:latin typeface="Tahoma Negreta"/>
                <a:ea typeface="Tahoma Negreta"/>
                <a:cs typeface="Tahoma Negreta"/>
                <a:sym typeface="Tahoma Negreta"/>
              </a:endParaRPr>
            </a:p>
            <a:p>
              <a:pPr lvl="0" defTabSz="914400">
                <a:defRPr sz="1800"/>
              </a:pPr>
              <a:r>
                <a:rPr sz="1100">
                  <a:latin typeface="Tahoma Negreta"/>
                  <a:ea typeface="Tahoma Negreta"/>
                  <a:cs typeface="Tahoma Negreta"/>
                  <a:sym typeface="Tahoma Negreta"/>
                </a:rPr>
                <a:t>DI SCAMBIO</a:t>
              </a:r>
              <a:endParaRPr sz="1100">
                <a:latin typeface="Tahoma Negreta"/>
                <a:ea typeface="Tahoma Negreta"/>
                <a:cs typeface="Tahoma Negreta"/>
                <a:sym typeface="Tahoma Negreta"/>
              </a:endParaRPr>
            </a:p>
            <a:p>
              <a:pPr lvl="0" defTabSz="914400">
                <a:defRPr sz="1800"/>
              </a:pPr>
              <a:r>
                <a:rPr sz="1100">
                  <a:latin typeface="Tahoma Negreta"/>
                  <a:ea typeface="Tahoma Negreta"/>
                  <a:cs typeface="Tahoma Negreta"/>
                  <a:sym typeface="Tahoma Negreta"/>
                </a:rPr>
                <a:t>(BIDIREZIONALE)</a:t>
              </a:r>
            </a:p>
          </p:txBody>
        </p:sp>
        <p:pic>
          <p:nvPicPr>
            <p:cNvPr id="106" name="image45.png" descr="Schermata 2020-11-13 alle 16.46.03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53058" y="614757"/>
              <a:ext cx="401886" cy="189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8" name="Shape 108"/>
          <p:cNvSpPr/>
          <p:nvPr/>
        </p:nvSpPr>
        <p:spPr>
          <a:xfrm>
            <a:off x="527973" y="285016"/>
            <a:ext cx="10967213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Autoconsumo individuale</a:t>
            </a:r>
          </a:p>
        </p:txBody>
      </p:sp>
      <p:sp>
        <p:nvSpPr>
          <p:cNvPr id="109" name="Shape 109"/>
          <p:cNvSpPr/>
          <p:nvPr/>
        </p:nvSpPr>
        <p:spPr>
          <a:xfrm>
            <a:off x="9156833" y="3614260"/>
            <a:ext cx="3619568" cy="137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Autoconsumo individuale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nodeType="after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nodeType="afterEffect" presetClass="entr" presetSubtype="0" presetID="1" grpId="6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presetClass="entr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afterEffect" presetClass="entr" presetSubtype="0" presetID="1" grpId="9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nodeType="afterEffect" presetClass="entr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afterEffect" presetClass="entr" presetSubtype="0" presetID="1" grpId="12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2"/>
      <p:bldP build="whole" bldLvl="1" animBg="1" rev="0" advAuto="0" spid="88" grpId="1"/>
      <p:bldP build="whole" bldLvl="1" animBg="1" rev="0" advAuto="0" spid="84" grpId="3"/>
      <p:bldP build="whole" bldLvl="1" animBg="1" rev="0" advAuto="0" spid="90" grpId="5"/>
      <p:bldP build="whole" bldLvl="1" animBg="1" rev="0" advAuto="0" spid="92" grpId="7"/>
      <p:bldP build="whole" bldLvl="1" animBg="1" rev="0" advAuto="0" spid="89" grpId="4"/>
      <p:bldP build="whole" bldLvl="1" animBg="1" rev="0" advAuto="0" spid="87" grpId="2"/>
      <p:bldP build="whole" bldLvl="1" animBg="1" rev="0" advAuto="0" spid="107" grpId="8"/>
      <p:bldP build="whole" bldLvl="1" animBg="1" rev="0" advAuto="0" spid="99" grpId="11"/>
      <p:bldP build="whole" bldLvl="1" animBg="1" rev="0" advAuto="0" spid="102" grpId="9"/>
      <p:bldP build="whole" bldLvl="1" animBg="1" rev="0" advAuto="0" spid="91" grpId="6"/>
      <p:bldP build="whole" bldLvl="1" animBg="1" rev="0" advAuto="0" spid="96" grpId="1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6875784" y="8820150"/>
            <a:ext cx="52984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da: </a:t>
            </a:r>
            <a:r>
              <a:rPr sz="3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www.e-distribuzione.it</a:t>
            </a:r>
          </a:p>
        </p:txBody>
      </p:sp>
      <p:pic>
        <p:nvPicPr>
          <p:cNvPr id="112" name="Schermata 2023-10-28 alle 21.44.4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" y="422296"/>
            <a:ext cx="13004800" cy="815018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6053938" y="1054100"/>
            <a:ext cx="1413662" cy="0"/>
          </a:xfrm>
          <a:prstGeom prst="line">
            <a:avLst/>
          </a:prstGeom>
          <a:ln w="25400">
            <a:solidFill>
              <a:srgbClr val="0365C0"/>
            </a:solidFill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 lvl="0" algn="l" defTabSz="457200">
              <a:defRPr sz="1200"/>
            </a:pP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876298" y="327791"/>
            <a:ext cx="11557551" cy="1172481"/>
          </a:xfrm>
          <a:prstGeom prst="rect">
            <a:avLst/>
          </a:prstGeom>
          <a:solidFill>
            <a:srgbClr val="00C95A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116" name="Shape 116"/>
          <p:cNvSpPr/>
          <p:nvPr/>
        </p:nvSpPr>
        <p:spPr>
          <a:xfrm>
            <a:off x="1171467" y="523681"/>
            <a:ext cx="10967213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CER: passaggi normativi</a:t>
            </a:r>
          </a:p>
        </p:txBody>
      </p:sp>
      <p:sp>
        <p:nvSpPr>
          <p:cNvPr id="117" name="Shape 117"/>
          <p:cNvSpPr/>
          <p:nvPr/>
        </p:nvSpPr>
        <p:spPr>
          <a:xfrm>
            <a:off x="98477" y="1439780"/>
            <a:ext cx="13113192" cy="250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/>
          <a:p>
            <a:pPr lvl="0"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1800"/>
            </a:pPr>
            <a:endParaRPr sz="2700">
              <a:latin typeface="Tahoma"/>
              <a:ea typeface="Tahoma"/>
              <a:cs typeface="Tahoma"/>
              <a:sym typeface="Tahoma"/>
            </a:endParaRPr>
          </a:p>
          <a:p>
            <a:pPr lvl="0"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1800"/>
            </a:pPr>
            <a:r>
              <a:rPr sz="2700">
                <a:latin typeface="Tahoma"/>
                <a:ea typeface="Tahoma"/>
                <a:cs typeface="Tahoma"/>
                <a:sym typeface="Tahoma"/>
              </a:rPr>
              <a:t>2001: Direttiva (UE) 2018/2001 (RED2) istituisce a livello europeo il soggetto giuridico della “</a:t>
            </a:r>
            <a:r>
              <a:rPr sz="2700">
                <a:latin typeface="Tahoma Negreta"/>
                <a:ea typeface="Tahoma Negreta"/>
                <a:cs typeface="Tahoma Negreta"/>
                <a:sym typeface="Tahoma Negreta"/>
              </a:rPr>
              <a:t>Comunità di Energia Rinnovabile</a:t>
            </a:r>
            <a:r>
              <a:rPr sz="2700">
                <a:latin typeface="Tahoma"/>
                <a:ea typeface="Tahoma"/>
                <a:cs typeface="Tahoma"/>
                <a:sym typeface="Tahoma"/>
              </a:rPr>
              <a:t>”.                                                                            Nasce il concetto di </a:t>
            </a:r>
            <a:r>
              <a:rPr sz="2700">
                <a:latin typeface="Tahoma Negreta"/>
                <a:ea typeface="Tahoma Negreta"/>
                <a:cs typeface="Tahoma Negreta"/>
                <a:sym typeface="Tahoma Negreta"/>
              </a:rPr>
              <a:t>Autoconsumo collettivo di energia rinnovabile </a:t>
            </a:r>
            <a:endParaRPr sz="2700">
              <a:latin typeface="Tahoma Negreta"/>
              <a:ea typeface="Tahoma Negreta"/>
              <a:cs typeface="Tahoma Negreta"/>
              <a:sym typeface="Tahoma Negreta"/>
            </a:endParaRPr>
          </a:p>
        </p:txBody>
      </p:sp>
      <p:sp>
        <p:nvSpPr>
          <p:cNvPr id="118" name="Shape 118"/>
          <p:cNvSpPr/>
          <p:nvPr/>
        </p:nvSpPr>
        <p:spPr>
          <a:xfrm>
            <a:off x="1737500" y="4083079"/>
            <a:ext cx="952979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72719" indent="-558422" algn="l" defTabSz="914400">
              <a:spcBef>
                <a:spcPts val="600"/>
              </a:spcBef>
              <a:buClr>
                <a:srgbClr val="535353"/>
              </a:buClr>
              <a:buSzPts val="2700"/>
              <a:buFont typeface="Arial"/>
              <a:buChar char="●"/>
              <a:defRPr sz="27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2700"/>
              <a:t>Recepimento italiano RED2: Legge 8 del 28 febbraio 2020</a:t>
            </a:r>
          </a:p>
        </p:txBody>
      </p:sp>
      <p:sp>
        <p:nvSpPr>
          <p:cNvPr id="119" name="Shape 119"/>
          <p:cNvSpPr/>
          <p:nvPr/>
        </p:nvSpPr>
        <p:spPr>
          <a:xfrm>
            <a:off x="396813" y="5378404"/>
            <a:ext cx="12516521" cy="283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RED 2 dispone che entro il 2030 </a:t>
            </a:r>
            <a:endParaRPr sz="3600"/>
          </a:p>
          <a:p>
            <a:pPr lvl="0">
              <a:defRPr sz="1800"/>
            </a:pPr>
            <a:r>
              <a:rPr sz="3600"/>
              <a:t>la quota di energia rinnovabile deve raggiungere </a:t>
            </a:r>
            <a:endParaRPr sz="3600"/>
          </a:p>
          <a:p>
            <a:pPr lvl="0">
              <a:defRPr sz="1800"/>
            </a:pPr>
            <a:r>
              <a:rPr sz="3600"/>
              <a:t>il 32% per il consumo finale e il 14% per i trasporti. </a:t>
            </a:r>
            <a:endParaRPr sz="3600"/>
          </a:p>
          <a:p>
            <a:pPr lvl="0">
              <a:defRPr sz="1800"/>
            </a:pPr>
            <a:r>
              <a:rPr sz="3600"/>
              <a:t>Per arrivare a questi obiettivi i Paesi europei sono obbligati a fissare adeguati contributi economici nazionali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723625" y="145899"/>
            <a:ext cx="11557550" cy="1172481"/>
          </a:xfrm>
          <a:prstGeom prst="rect">
            <a:avLst/>
          </a:prstGeom>
          <a:solidFill>
            <a:srgbClr val="00B0F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2D8DD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1433906" y="156696"/>
            <a:ext cx="10967212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algn="l"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I numeri della Rete italiana (2022)</a:t>
            </a:r>
          </a:p>
        </p:txBody>
      </p:sp>
      <p:sp>
        <p:nvSpPr>
          <p:cNvPr id="123" name="Shape 123"/>
          <p:cNvSpPr/>
          <p:nvPr/>
        </p:nvSpPr>
        <p:spPr>
          <a:xfrm>
            <a:off x="7164913" y="8950346"/>
            <a:ext cx="5450593" cy="473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 sz="1300">
                <a:latin typeface="Arial"/>
                <a:ea typeface="Arial"/>
                <a:cs typeface="Arial"/>
                <a:sym typeface="Arial"/>
              </a:rPr>
              <a:t>Modificato da: </a:t>
            </a:r>
            <a:r>
              <a:rPr sz="1300">
                <a:latin typeface="Arial"/>
                <a:ea typeface="Arial"/>
                <a:cs typeface="Arial"/>
                <a:sym typeface="Arial"/>
              </a:rPr>
              <a:t> Terna SpA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13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ea typeface="Arial"/>
                <a:cs typeface="Arial"/>
                <a:sym typeface="Arial"/>
                <a:hlinkClick r:id="rId2" invalidUrl="" action="" tgtFrame="" tooltip="" history="1" highlightClick="0" endSnd="0"/>
              </a:rPr>
              <a:t>https://www.terna.it/it/sistema-elettrico/statistiche/pubblicazioni-statistiche</a:t>
            </a:r>
          </a:p>
        </p:txBody>
      </p:sp>
      <p:pic>
        <p:nvPicPr>
          <p:cNvPr id="124" name="Schermata 2023-10-28 alle 23.04.5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4268" y="1644117"/>
            <a:ext cx="8666887" cy="7367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25.png" descr="Picture 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82" y="1883381"/>
            <a:ext cx="12835836" cy="6839096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723977" y="241299"/>
            <a:ext cx="11556846" cy="1172481"/>
          </a:xfrm>
          <a:prstGeom prst="rect">
            <a:avLst/>
          </a:prstGeom>
          <a:solidFill>
            <a:srgbClr val="FFC000"/>
          </a:solidFill>
          <a:ln w="3175">
            <a:solidFill>
              <a:srgbClr val="FFFFFF"/>
            </a:solidFill>
            <a:round/>
          </a:ln>
        </p:spPr>
        <p:txBody>
          <a:bodyPr lIns="48767" tIns="48767" rIns="48767" bIns="48767" anchor="ctr"/>
          <a:lstStyle/>
          <a:p>
            <a:pPr lvl="0" algn="l" defTabSz="914400">
              <a:defRPr sz="1800">
                <a:solidFill>
                  <a:srgbClr val="B0971C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Shape 128"/>
          <p:cNvSpPr/>
          <p:nvPr/>
        </p:nvSpPr>
        <p:spPr>
          <a:xfrm>
            <a:off x="646506" y="458071"/>
            <a:ext cx="11560020" cy="78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9999" tIns="129999" rIns="129999" bIns="129999">
            <a:spAutoFit/>
          </a:bodyPr>
          <a:lstStyle>
            <a:lvl1pPr defTabSz="914400">
              <a:lnSpc>
                <a:spcPct val="115000"/>
              </a:lnSpc>
              <a:defRPr b="1" sz="34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400">
                <a:solidFill>
                  <a:srgbClr val="FFFFFF"/>
                </a:solidFill>
              </a:rPr>
              <a:t>La Rete elettrica italiana : l’energia viene prodotta e trasportata</a:t>
            </a:r>
          </a:p>
        </p:txBody>
      </p:sp>
      <p:sp>
        <p:nvSpPr>
          <p:cNvPr id="129" name="Shape 129"/>
          <p:cNvSpPr/>
          <p:nvPr/>
        </p:nvSpPr>
        <p:spPr>
          <a:xfrm>
            <a:off x="2646064" y="3404115"/>
            <a:ext cx="1618238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800">
                <a:solidFill>
                  <a:srgbClr val="C00000"/>
                </a:solidFill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00000"/>
                </a:solidFill>
              </a:rPr>
              <a:t>Trasmissione</a:t>
            </a:r>
          </a:p>
        </p:txBody>
      </p:sp>
      <p:sp>
        <p:nvSpPr>
          <p:cNvPr id="130" name="Shape 130"/>
          <p:cNvSpPr/>
          <p:nvPr/>
        </p:nvSpPr>
        <p:spPr>
          <a:xfrm>
            <a:off x="6300124" y="2232127"/>
            <a:ext cx="1636209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800">
                <a:solidFill>
                  <a:srgbClr val="0070C0"/>
                </a:solidFill>
                <a:latin typeface="Tahoma Negreta"/>
                <a:ea typeface="Tahoma Negreta"/>
                <a:cs typeface="Tahoma Negreta"/>
                <a:sym typeface="Tahoma Negreta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70C0"/>
                </a:solidFill>
              </a:rPr>
              <a:t>Distribuzione</a:t>
            </a:r>
          </a:p>
        </p:txBody>
      </p:sp>
      <p:sp>
        <p:nvSpPr>
          <p:cNvPr id="131" name="Shape 131"/>
          <p:cNvSpPr/>
          <p:nvPr/>
        </p:nvSpPr>
        <p:spPr>
          <a:xfrm>
            <a:off x="4640390" y="2787715"/>
            <a:ext cx="1978216" cy="65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lvl="0" algn="l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Concessionario </a:t>
            </a:r>
            <a:endParaRPr>
              <a:latin typeface="Tahoma Negreta"/>
              <a:ea typeface="Tahoma Negreta"/>
              <a:cs typeface="Tahoma Negreta"/>
              <a:sym typeface="Tahoma Negreta"/>
            </a:endParaRPr>
          </a:p>
          <a:p>
            <a:pPr lvl="0" defTabSz="914400">
              <a:defRPr sz="1800"/>
            </a:pPr>
            <a:r>
              <a:rPr>
                <a:latin typeface="Tahoma Negreta"/>
                <a:ea typeface="Tahoma Negreta"/>
                <a:cs typeface="Tahoma Negreta"/>
                <a:sym typeface="Tahoma Negreta"/>
              </a:rPr>
              <a:t>regionale</a:t>
            </a:r>
          </a:p>
        </p:txBody>
      </p:sp>
      <p:sp>
        <p:nvSpPr>
          <p:cNvPr id="132" name="Shape 132"/>
          <p:cNvSpPr/>
          <p:nvPr/>
        </p:nvSpPr>
        <p:spPr>
          <a:xfrm>
            <a:off x="7567052" y="2927415"/>
            <a:ext cx="1433729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914400">
              <a:defRPr sz="18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/>
            <a:r>
              <a:t>Venditori vari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