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82" r:id="rId4"/>
    <p:sldId id="283" r:id="rId5"/>
    <p:sldId id="284" r:id="rId6"/>
    <p:sldId id="285" r:id="rId7"/>
    <p:sldId id="286" r:id="rId8"/>
    <p:sldId id="287" r:id="rId9"/>
    <p:sldId id="257" r:id="rId10"/>
    <p:sldId id="274" r:id="rId11"/>
    <p:sldId id="275" r:id="rId12"/>
    <p:sldId id="276" r:id="rId13"/>
    <p:sldId id="277" r:id="rId14"/>
    <p:sldId id="280" r:id="rId15"/>
    <p:sldId id="281" r:id="rId16"/>
    <p:sldId id="258" r:id="rId17"/>
    <p:sldId id="260" r:id="rId18"/>
    <p:sldId id="266" r:id="rId19"/>
    <p:sldId id="259" r:id="rId20"/>
    <p:sldId id="267" r:id="rId21"/>
    <p:sldId id="268" r:id="rId22"/>
    <p:sldId id="264" r:id="rId23"/>
    <p:sldId id="269" r:id="rId24"/>
    <p:sldId id="261" r:id="rId25"/>
    <p:sldId id="270" r:id="rId26"/>
    <p:sldId id="263" r:id="rId27"/>
    <p:sldId id="271" r:id="rId28"/>
    <p:sldId id="262" r:id="rId29"/>
    <p:sldId id="272" r:id="rId30"/>
    <p:sldId id="265" r:id="rId31"/>
    <p:sldId id="273" r:id="rId32"/>
    <p:sldId id="279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isogni%20formativi%20%20anno%202023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isogni%20formativi%20%20anno%2020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Foglio3!$A$58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Foglio3!$B$57:$D$57</c:f>
              <c:strCache>
                <c:ptCount val="3"/>
                <c:pt idx="0">
                  <c:v>score 1-2</c:v>
                </c:pt>
                <c:pt idx="1">
                  <c:v>score 3</c:v>
                </c:pt>
                <c:pt idx="2">
                  <c:v>score 4-5</c:v>
                </c:pt>
              </c:strCache>
            </c:strRef>
          </c:cat>
          <c:val>
            <c:numRef>
              <c:f>Foglio3!$B$58:$D$58</c:f>
              <c:numCache>
                <c:formatCode>0.00%</c:formatCode>
                <c:ptCount val="3"/>
                <c:pt idx="0" formatCode="0%">
                  <c:v>0</c:v>
                </c:pt>
                <c:pt idx="1">
                  <c:v>3.2599999999999997E-2</c:v>
                </c:pt>
                <c:pt idx="2">
                  <c:v>0.9607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8A-45DF-879B-ED5DFB679785}"/>
            </c:ext>
          </c:extLst>
        </c:ser>
        <c:ser>
          <c:idx val="1"/>
          <c:order val="1"/>
          <c:tx>
            <c:strRef>
              <c:f>Foglio3!$A$59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Foglio3!$B$57:$D$57</c:f>
              <c:strCache>
                <c:ptCount val="3"/>
                <c:pt idx="0">
                  <c:v>score 1-2</c:v>
                </c:pt>
                <c:pt idx="1">
                  <c:v>score 3</c:v>
                </c:pt>
                <c:pt idx="2">
                  <c:v>score 4-5</c:v>
                </c:pt>
              </c:strCache>
            </c:strRef>
          </c:cat>
          <c:val>
            <c:numRef>
              <c:f>Foglio3!$B$59:$D$59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8A-45DF-879B-ED5DFB679785}"/>
            </c:ext>
          </c:extLst>
        </c:ser>
        <c:ser>
          <c:idx val="2"/>
          <c:order val="2"/>
          <c:tx>
            <c:strRef>
              <c:f>Foglio3!$A$60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Foglio3!$B$57:$D$57</c:f>
              <c:strCache>
                <c:ptCount val="3"/>
                <c:pt idx="0">
                  <c:v>score 1-2</c:v>
                </c:pt>
                <c:pt idx="1">
                  <c:v>score 3</c:v>
                </c:pt>
                <c:pt idx="2">
                  <c:v>score 4-5</c:v>
                </c:pt>
              </c:strCache>
            </c:strRef>
          </c:cat>
          <c:val>
            <c:numRef>
              <c:f>Foglio3!$B$60:$D$60</c:f>
              <c:numCache>
                <c:formatCode>0.00%</c:formatCode>
                <c:ptCount val="3"/>
                <c:pt idx="0">
                  <c:v>2.3999999999999998E-3</c:v>
                </c:pt>
                <c:pt idx="1">
                  <c:v>6.3399999999999998E-2</c:v>
                </c:pt>
                <c:pt idx="2">
                  <c:v>0.79259999999999997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8A-45DF-879B-ED5DFB679785}"/>
            </c:ext>
          </c:extLst>
        </c:ser>
        <c:ser>
          <c:idx val="3"/>
          <c:order val="3"/>
          <c:tx>
            <c:strRef>
              <c:f>Foglio3!$A$61</c:f>
              <c:strCache>
                <c:ptCount val="1"/>
                <c:pt idx="0">
                  <c:v>altre professioni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Foglio3!$B$57:$D$57</c:f>
              <c:strCache>
                <c:ptCount val="3"/>
                <c:pt idx="0">
                  <c:v>score 1-2</c:v>
                </c:pt>
                <c:pt idx="1">
                  <c:v>score 3</c:v>
                </c:pt>
                <c:pt idx="2">
                  <c:v>score 4-5</c:v>
                </c:pt>
              </c:strCache>
            </c:strRef>
          </c:cat>
          <c:val>
            <c:numRef>
              <c:f>Foglio3!$B$61:$D$61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 formatCode="0.00%">
                  <c:v>0.93330000000000002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8A-45DF-879B-ED5DFB679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27488"/>
        <c:axId val="249826704"/>
      </c:barChart>
      <c:catAx>
        <c:axId val="24982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6704"/>
        <c:crosses val="autoZero"/>
        <c:auto val="1"/>
        <c:lblAlgn val="ctr"/>
        <c:lblOffset val="100"/>
        <c:noMultiLvlLbl val="0"/>
      </c:catAx>
      <c:valAx>
        <c:axId val="24982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/>
              <a:t>CONFRONTO CON GLI ANNI PRECEDENTI</a:t>
            </a:r>
          </a:p>
        </c:rich>
      </c:tx>
      <c:layout>
        <c:manualLayout>
          <c:xMode val="edge"/>
          <c:yMode val="edge"/>
          <c:x val="0.21849084145136438"/>
          <c:y val="2.6199821603970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Foglio2!$A$90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Foglio2!$B$89:$E$89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Foglio2!$B$90:$E$90</c:f>
              <c:numCache>
                <c:formatCode>0.00%</c:formatCode>
                <c:ptCount val="4"/>
                <c:pt idx="0">
                  <c:v>0.33500000000000002</c:v>
                </c:pt>
                <c:pt idx="1">
                  <c:v>0.2475</c:v>
                </c:pt>
                <c:pt idx="2">
                  <c:v>0.2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B-4428-9AF5-6C668D6D6846}"/>
            </c:ext>
          </c:extLst>
        </c:ser>
        <c:ser>
          <c:idx val="1"/>
          <c:order val="1"/>
          <c:tx>
            <c:strRef>
              <c:f>Foglio2!$A$91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Foglio2!$B$89:$E$89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Foglio2!$B$91:$E$91</c:f>
              <c:numCache>
                <c:formatCode>0.00%</c:formatCode>
                <c:ptCount val="4"/>
                <c:pt idx="0">
                  <c:v>0.33090000000000003</c:v>
                </c:pt>
                <c:pt idx="1">
                  <c:v>0.183</c:v>
                </c:pt>
                <c:pt idx="2">
                  <c:v>0.2676</c:v>
                </c:pt>
                <c:pt idx="3">
                  <c:v>8.4500000000000006E-2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9B-4428-9AF5-6C668D6D6846}"/>
            </c:ext>
          </c:extLst>
        </c:ser>
        <c:ser>
          <c:idx val="2"/>
          <c:order val="2"/>
          <c:tx>
            <c:strRef>
              <c:f>Foglio2!$A$92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Foglio2!$B$89:$E$89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Foglio2!$B$92:$E$92</c:f>
              <c:numCache>
                <c:formatCode>0.00%</c:formatCode>
                <c:ptCount val="4"/>
                <c:pt idx="0">
                  <c:v>0.2666</c:v>
                </c:pt>
                <c:pt idx="1">
                  <c:v>0.2177</c:v>
                </c:pt>
                <c:pt idx="2">
                  <c:v>0.19109999999999999</c:v>
                </c:pt>
                <c:pt idx="3">
                  <c:v>7.5499999999999998E-2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9B-4428-9AF5-6C668D6D6846}"/>
            </c:ext>
          </c:extLst>
        </c:ser>
        <c:ser>
          <c:idx val="3"/>
          <c:order val="3"/>
          <c:tx>
            <c:strRef>
              <c:f>Foglio2!$A$93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Foglio2!$B$89:$E$89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Foglio2!$B$93:$E$93</c:f>
              <c:numCache>
                <c:formatCode>0.00%</c:formatCode>
                <c:ptCount val="4"/>
                <c:pt idx="0">
                  <c:v>0.25600000000000001</c:v>
                </c:pt>
                <c:pt idx="1">
                  <c:v>0.24560000000000001</c:v>
                </c:pt>
                <c:pt idx="2">
                  <c:v>0.16600000000000001</c:v>
                </c:pt>
                <c:pt idx="3">
                  <c:v>0.11409999999999999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9B-4428-9AF5-6C668D6D6846}"/>
            </c:ext>
          </c:extLst>
        </c:ser>
        <c:ser>
          <c:idx val="4"/>
          <c:order val="4"/>
          <c:tx>
            <c:strRef>
              <c:f>Foglio2!$A$94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Foglio2!$B$89:$E$89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Foglio2!$B$94:$E$94</c:f>
              <c:numCache>
                <c:formatCode>0.00%</c:formatCode>
                <c:ptCount val="4"/>
                <c:pt idx="0">
                  <c:v>0.3488</c:v>
                </c:pt>
                <c:pt idx="1">
                  <c:v>0.34560000000000002</c:v>
                </c:pt>
                <c:pt idx="2">
                  <c:v>0.1744</c:v>
                </c:pt>
                <c:pt idx="3">
                  <c:v>9.9199999999999997E-2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9B-4428-9AF5-6C668D6D6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723488"/>
        <c:axId val="252721136"/>
      </c:barChart>
      <c:catAx>
        <c:axId val="2527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1136"/>
        <c:crosses val="autoZero"/>
        <c:auto val="1"/>
        <c:lblAlgn val="ctr"/>
        <c:lblOffset val="100"/>
        <c:noMultiLvlLbl val="0"/>
      </c:catAx>
      <c:valAx>
        <c:axId val="25272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 NAZIONALI RICHIESTI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Foglio2!$A$28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Foglio2!$B$27:$D$27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Foglio2!$B$28:$D$28</c:f>
              <c:numCache>
                <c:formatCode>0.00%</c:formatCode>
                <c:ptCount val="3"/>
                <c:pt idx="0">
                  <c:v>0.1794</c:v>
                </c:pt>
                <c:pt idx="1">
                  <c:v>0.10249999999999999</c:v>
                </c:pt>
                <c:pt idx="2">
                  <c:v>7.0499999999999993E-2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D-48D5-9A0D-8B32CD5F5CF7}"/>
            </c:ext>
          </c:extLst>
        </c:ser>
        <c:ser>
          <c:idx val="1"/>
          <c:order val="1"/>
          <c:tx>
            <c:strRef>
              <c:f>Foglio2!$A$29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Foglio2!$B$27:$D$27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Foglio2!$B$29:$D$29</c:f>
              <c:numCache>
                <c:formatCode>0.00%</c:formatCode>
                <c:ptCount val="3"/>
                <c:pt idx="0">
                  <c:v>0.13880000000000001</c:v>
                </c:pt>
                <c:pt idx="1">
                  <c:v>8.1000000000000003E-2</c:v>
                </c:pt>
                <c:pt idx="2">
                  <c:v>5.7799999999999997E-2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D-48D5-9A0D-8B32CD5F5CF7}"/>
            </c:ext>
          </c:extLst>
        </c:ser>
        <c:ser>
          <c:idx val="2"/>
          <c:order val="2"/>
          <c:tx>
            <c:strRef>
              <c:f>Foglio2!$A$30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Foglio2!$B$27:$D$27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Foglio2!$B$30:$D$30</c:f>
              <c:numCache>
                <c:formatCode>0.00%</c:formatCode>
                <c:ptCount val="3"/>
                <c:pt idx="0">
                  <c:v>0.23799999999999999</c:v>
                </c:pt>
                <c:pt idx="1">
                  <c:v>9.5200000000000007E-2</c:v>
                </c:pt>
                <c:pt idx="2">
                  <c:v>0.14280000000000001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8D-48D5-9A0D-8B32CD5F5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722704"/>
        <c:axId val="252720744"/>
      </c:barChart>
      <c:catAx>
        <c:axId val="25272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0744"/>
        <c:crosses val="autoZero"/>
        <c:auto val="1"/>
        <c:lblAlgn val="ctr"/>
        <c:lblOffset val="100"/>
        <c:noMultiLvlLbl val="0"/>
      </c:catAx>
      <c:valAx>
        <c:axId val="252720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27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Foglio2!$A$100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Foglio2!$B$99:$D$99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Foglio2!$B$100:$D$100</c:f>
              <c:numCache>
                <c:formatCode>0.00%</c:formatCode>
                <c:ptCount val="3"/>
                <c:pt idx="0">
                  <c:v>0.21</c:v>
                </c:pt>
                <c:pt idx="1">
                  <c:v>0.13750000000000001</c:v>
                </c:pt>
                <c:pt idx="2">
                  <c:v>0.13750000000000001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F-49BD-A075-98161DD24E1B}"/>
            </c:ext>
          </c:extLst>
        </c:ser>
        <c:ser>
          <c:idx val="1"/>
          <c:order val="1"/>
          <c:tx>
            <c:strRef>
              <c:f>Foglio2!$A$101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Foglio2!$B$99:$D$99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Foglio2!$B$101:$D$101</c:f>
              <c:numCache>
                <c:formatCode>0.00%</c:formatCode>
                <c:ptCount val="3"/>
                <c:pt idx="0">
                  <c:v>0.33090000000000003</c:v>
                </c:pt>
                <c:pt idx="1">
                  <c:v>0.2676</c:v>
                </c:pt>
                <c:pt idx="2">
                  <c:v>0.16900000000000001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BF-49BD-A075-98161DD24E1B}"/>
            </c:ext>
          </c:extLst>
        </c:ser>
        <c:ser>
          <c:idx val="2"/>
          <c:order val="2"/>
          <c:tx>
            <c:strRef>
              <c:f>Foglio2!$A$102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Foglio2!$B$99:$D$99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Foglio2!$B$102:$D$102</c:f>
              <c:numCache>
                <c:formatCode>0.00%</c:formatCode>
                <c:ptCount val="3"/>
                <c:pt idx="0">
                  <c:v>0.25330000000000003</c:v>
                </c:pt>
                <c:pt idx="1">
                  <c:v>0.17330000000000001</c:v>
                </c:pt>
                <c:pt idx="2">
                  <c:v>0.1333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BF-49BD-A075-98161DD24E1B}"/>
            </c:ext>
          </c:extLst>
        </c:ser>
        <c:ser>
          <c:idx val="3"/>
          <c:order val="3"/>
          <c:tx>
            <c:strRef>
              <c:f>Foglio2!$A$103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Foglio2!$B$99:$D$99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Foglio2!$B$103:$D$103</c:f>
              <c:numCache>
                <c:formatCode>0.00%</c:formatCode>
                <c:ptCount val="3"/>
                <c:pt idx="0">
                  <c:v>0.2283</c:v>
                </c:pt>
                <c:pt idx="1">
                  <c:v>0.14530000000000001</c:v>
                </c:pt>
                <c:pt idx="2">
                  <c:v>0.13489999999999999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BF-49BD-A075-98161DD24E1B}"/>
            </c:ext>
          </c:extLst>
        </c:ser>
        <c:ser>
          <c:idx val="4"/>
          <c:order val="4"/>
          <c:tx>
            <c:strRef>
              <c:f>Foglio2!$A$104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Foglio2!$B$99:$D$99</c:f>
              <c:numCache>
                <c:formatCode>General</c:formatCode>
                <c:ptCount val="3"/>
                <c:pt idx="0">
                  <c:v>10</c:v>
                </c:pt>
                <c:pt idx="1">
                  <c:v>26</c:v>
                </c:pt>
                <c:pt idx="2">
                  <c:v>27</c:v>
                </c:pt>
              </c:numCache>
            </c:numRef>
          </c:cat>
          <c:val>
            <c:numRef>
              <c:f>Foglio2!$B$104:$D$104</c:f>
              <c:numCache>
                <c:formatCode>0.00%</c:formatCode>
                <c:ptCount val="3"/>
                <c:pt idx="0">
                  <c:v>0.15359999999999999</c:v>
                </c:pt>
                <c:pt idx="1">
                  <c:v>8.9599999999999999E-2</c:v>
                </c:pt>
                <c:pt idx="2">
                  <c:v>6.4000000000000001E-2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BF-49BD-A075-98161DD24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721920"/>
        <c:axId val="289400832"/>
      </c:barChart>
      <c:catAx>
        <c:axId val="25272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0832"/>
        <c:crosses val="autoZero"/>
        <c:auto val="1"/>
        <c:lblAlgn val="ctr"/>
        <c:lblOffset val="100"/>
        <c:noMultiLvlLbl val="0"/>
      </c:catAx>
      <c:valAx>
        <c:axId val="289400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1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</a:t>
            </a:r>
            <a:r>
              <a:rPr lang="it-IT" baseline="0"/>
              <a:t> NAZIONALI RICHIESTI</a:t>
            </a:r>
            <a:endParaRPr lang="it-IT"/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79593987951863"/>
          <c:y val="0.12492450208429828"/>
          <c:w val="0.84322690518049714"/>
          <c:h val="0.686683517501488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Foglio2!$A$34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Foglio2!$B$33:$F$33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Foglio2!$B$34:$F$34</c:f>
              <c:numCache>
                <c:formatCode>0.00%</c:formatCode>
                <c:ptCount val="5"/>
                <c:pt idx="0">
                  <c:v>0.23069999999999999</c:v>
                </c:pt>
                <c:pt idx="1">
                  <c:v>0.10249999999999999</c:v>
                </c:pt>
                <c:pt idx="2">
                  <c:v>0.1666</c:v>
                </c:pt>
                <c:pt idx="3">
                  <c:v>0.1089</c:v>
                </c:pt>
                <c:pt idx="4">
                  <c:v>3.8399999999999997E-2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F-4A48-99E2-1563081FCBE1}"/>
            </c:ext>
          </c:extLst>
        </c:ser>
        <c:ser>
          <c:idx val="1"/>
          <c:order val="1"/>
          <c:tx>
            <c:strRef>
              <c:f>Foglio2!$A$35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Foglio2!$B$33:$F$33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Foglio2!$B$35:$F$35</c:f>
              <c:numCache>
                <c:formatCode>0.00%</c:formatCode>
                <c:ptCount val="5"/>
                <c:pt idx="0">
                  <c:v>0.19209999999999999</c:v>
                </c:pt>
                <c:pt idx="1">
                  <c:v>0.1041</c:v>
                </c:pt>
                <c:pt idx="2">
                  <c:v>0.1759</c:v>
                </c:pt>
                <c:pt idx="3">
                  <c:v>0.2152</c:v>
                </c:pt>
                <c:pt idx="4">
                  <c:v>0.18509999999999999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F-4A48-99E2-1563081FCBE1}"/>
            </c:ext>
          </c:extLst>
        </c:ser>
        <c:ser>
          <c:idx val="2"/>
          <c:order val="2"/>
          <c:tx>
            <c:strRef>
              <c:f>Foglio2!$A$36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Foglio2!$B$33:$F$33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Foglio2!$B$36:$F$36</c:f>
              <c:numCache>
                <c:formatCode>0.00%</c:formatCode>
                <c:ptCount val="5"/>
                <c:pt idx="0">
                  <c:v>0.19040000000000001</c:v>
                </c:pt>
                <c:pt idx="1">
                  <c:v>0.19040000000000001</c:v>
                </c:pt>
                <c:pt idx="2">
                  <c:v>0</c:v>
                </c:pt>
                <c:pt idx="3">
                  <c:v>9.5200000000000007E-2</c:v>
                </c:pt>
                <c:pt idx="4">
                  <c:v>4.7600000000000003E-2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AF-4A48-99E2-1563081FC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403576"/>
        <c:axId val="289401224"/>
      </c:barChart>
      <c:catAx>
        <c:axId val="289403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1224"/>
        <c:crosses val="autoZero"/>
        <c:auto val="1"/>
        <c:lblAlgn val="ctr"/>
        <c:lblOffset val="100"/>
        <c:noMultiLvlLbl val="0"/>
      </c:catAx>
      <c:valAx>
        <c:axId val="28940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35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8167538927033325"/>
          <c:y val="0.89199071374654426"/>
          <c:w val="0.43668018928300179"/>
          <c:h val="7.2866847038450103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Foglio2!$A$109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Foglio2!$B$108:$F$108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Foglio2!$B$109:$F$109</c:f>
              <c:numCache>
                <c:formatCode>0.00%</c:formatCode>
                <c:ptCount val="5"/>
                <c:pt idx="0">
                  <c:v>0.2</c:v>
                </c:pt>
                <c:pt idx="1">
                  <c:v>0.13250000000000001</c:v>
                </c:pt>
                <c:pt idx="2">
                  <c:v>0.18</c:v>
                </c:pt>
                <c:pt idx="3">
                  <c:v>0.16750000000000001</c:v>
                </c:pt>
                <c:pt idx="4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A-4232-AA5E-83F7AFBD6276}"/>
            </c:ext>
          </c:extLst>
        </c:ser>
        <c:ser>
          <c:idx val="1"/>
          <c:order val="1"/>
          <c:tx>
            <c:strRef>
              <c:f>Foglio2!$A$110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Foglio2!$B$108:$F$108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Foglio2!$B$110:$F$110</c:f>
              <c:numCache>
                <c:formatCode>0.00%</c:formatCode>
                <c:ptCount val="5"/>
                <c:pt idx="0">
                  <c:v>0.12670000000000001</c:v>
                </c:pt>
                <c:pt idx="1">
                  <c:v>6.3299999999999995E-2</c:v>
                </c:pt>
                <c:pt idx="2">
                  <c:v>6.3299999999999995E-2</c:v>
                </c:pt>
                <c:pt idx="3">
                  <c:v>8.4500000000000006E-2</c:v>
                </c:pt>
                <c:pt idx="4">
                  <c:v>8.4500000000000006E-2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A-4232-AA5E-83F7AFBD6276}"/>
            </c:ext>
          </c:extLst>
        </c:ser>
        <c:ser>
          <c:idx val="2"/>
          <c:order val="2"/>
          <c:tx>
            <c:strRef>
              <c:f>Foglio2!$A$111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Foglio2!$B$108:$F$108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Foglio2!$B$111:$F$111</c:f>
              <c:numCache>
                <c:formatCode>0.00%</c:formatCode>
                <c:ptCount val="5"/>
                <c:pt idx="0">
                  <c:v>0.13769999999999999</c:v>
                </c:pt>
                <c:pt idx="1">
                  <c:v>0.1111</c:v>
                </c:pt>
                <c:pt idx="2">
                  <c:v>9.7699999999999995E-2</c:v>
                </c:pt>
                <c:pt idx="3">
                  <c:v>0.1111</c:v>
                </c:pt>
                <c:pt idx="4">
                  <c:v>4.8800000000000003E-2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5A-4232-AA5E-83F7AFBD6276}"/>
            </c:ext>
          </c:extLst>
        </c:ser>
        <c:ser>
          <c:idx val="3"/>
          <c:order val="3"/>
          <c:tx>
            <c:strRef>
              <c:f>Foglio2!$A$112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rgbClr val="8064A2"/>
            </a:solidFill>
            <a:ln w="25400">
              <a:noFill/>
            </a:ln>
          </c:spPr>
          <c:invertIfNegative val="0"/>
          <c:cat>
            <c:numRef>
              <c:f>Foglio2!$B$108:$F$108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Foglio2!$B$112:$F$112</c:f>
              <c:numCache>
                <c:formatCode>0.00%</c:formatCode>
                <c:ptCount val="5"/>
                <c:pt idx="0">
                  <c:v>0.16950000000000001</c:v>
                </c:pt>
                <c:pt idx="1">
                  <c:v>0.128</c:v>
                </c:pt>
                <c:pt idx="2">
                  <c:v>0.1487</c:v>
                </c:pt>
                <c:pt idx="3">
                  <c:v>0.2016</c:v>
                </c:pt>
                <c:pt idx="4">
                  <c:v>6.5699999999999995E-2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5A-4232-AA5E-83F7AFBD6276}"/>
            </c:ext>
          </c:extLst>
        </c:ser>
        <c:ser>
          <c:idx val="4"/>
          <c:order val="4"/>
          <c:tx>
            <c:strRef>
              <c:f>Foglio2!$A$113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rgbClr val="4BACC6"/>
            </a:solidFill>
            <a:ln w="25400">
              <a:noFill/>
            </a:ln>
          </c:spPr>
          <c:invertIfNegative val="0"/>
          <c:cat>
            <c:numRef>
              <c:f>Foglio2!$B$108:$F$108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</c:numCache>
            </c:numRef>
          </c:cat>
          <c:val>
            <c:numRef>
              <c:f>Foglio2!$B$113:$F$113</c:f>
              <c:numCache>
                <c:formatCode>0.00%</c:formatCode>
                <c:ptCount val="5"/>
                <c:pt idx="0">
                  <c:v>0.2016</c:v>
                </c:pt>
                <c:pt idx="1">
                  <c:v>0.11360000000000001</c:v>
                </c:pt>
                <c:pt idx="2">
                  <c:v>0.16320000000000001</c:v>
                </c:pt>
                <c:pt idx="3">
                  <c:v>0.18559999999999999</c:v>
                </c:pt>
                <c:pt idx="4">
                  <c:v>0.14399999999999999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5A-4232-AA5E-83F7AFBD62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401616"/>
        <c:axId val="289400048"/>
      </c:barChart>
      <c:catAx>
        <c:axId val="28940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0048"/>
        <c:crosses val="autoZero"/>
        <c:auto val="1"/>
        <c:lblAlgn val="ctr"/>
        <c:lblOffset val="100"/>
        <c:noMultiLvlLbl val="0"/>
      </c:catAx>
      <c:valAx>
        <c:axId val="28940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16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 NAZIONALI INDICATI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Foglio2!$A$46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Foglio2!$B$45:$D$45</c:f>
              <c:numCache>
                <c:formatCode>General</c:formatCode>
                <c:ptCount val="3"/>
                <c:pt idx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Foglio2!$B$46:$D$46</c:f>
              <c:numCache>
                <c:formatCode>0.00%</c:formatCode>
                <c:ptCount val="3"/>
                <c:pt idx="0">
                  <c:v>0.32690000000000002</c:v>
                </c:pt>
                <c:pt idx="1">
                  <c:v>0.12820000000000001</c:v>
                </c:pt>
                <c:pt idx="2">
                  <c:v>4.48E-2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06-46F0-93CA-715CBC3054CA}"/>
            </c:ext>
          </c:extLst>
        </c:ser>
        <c:ser>
          <c:idx val="1"/>
          <c:order val="1"/>
          <c:tx>
            <c:strRef>
              <c:f>Foglio2!$A$47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Foglio2!$B$45:$D$45</c:f>
              <c:numCache>
                <c:formatCode>General</c:formatCode>
                <c:ptCount val="3"/>
                <c:pt idx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Foglio2!$B$47:$D$47</c:f>
              <c:numCache>
                <c:formatCode>0.00%</c:formatCode>
                <c:ptCount val="3"/>
                <c:pt idx="0">
                  <c:v>0.16889999999999999</c:v>
                </c:pt>
                <c:pt idx="1">
                  <c:v>0.155</c:v>
                </c:pt>
                <c:pt idx="2">
                  <c:v>5.5500000000000001E-2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06-46F0-93CA-715CBC3054CA}"/>
            </c:ext>
          </c:extLst>
        </c:ser>
        <c:ser>
          <c:idx val="2"/>
          <c:order val="2"/>
          <c:tx>
            <c:strRef>
              <c:f>Foglio2!$A$48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Foglio2!$B$45:$D$45</c:f>
              <c:numCache>
                <c:formatCode>General</c:formatCode>
                <c:ptCount val="3"/>
                <c:pt idx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Foglio2!$B$48:$D$48</c:f>
              <c:numCache>
                <c:formatCode>0.00%</c:formatCode>
                <c:ptCount val="3"/>
                <c:pt idx="0">
                  <c:v>0.52380000000000004</c:v>
                </c:pt>
                <c:pt idx="1">
                  <c:v>0.19040000000000001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06-46F0-93CA-715CBC305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402792"/>
        <c:axId val="289403184"/>
      </c:barChart>
      <c:catAx>
        <c:axId val="28940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3184"/>
        <c:crosses val="autoZero"/>
        <c:auto val="1"/>
        <c:lblAlgn val="ctr"/>
        <c:lblOffset val="100"/>
        <c:noMultiLvlLbl val="0"/>
      </c:catAx>
      <c:valAx>
        <c:axId val="28940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402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Foglio2!$A$125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Foglio2!$B$124:$D$124</c:f>
              <c:numCache>
                <c:formatCode>General</c:formatCode>
                <c:ptCount val="3"/>
                <c:pt idx="0" formatCode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Foglio2!$B$125:$D$125</c:f>
              <c:numCache>
                <c:formatCode>0.00%</c:formatCode>
                <c:ptCount val="3"/>
                <c:pt idx="0">
                  <c:v>0.28999999999999998</c:v>
                </c:pt>
                <c:pt idx="1">
                  <c:v>0.13250000000000001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9-4CA7-A55C-24E9E52A1F52}"/>
            </c:ext>
          </c:extLst>
        </c:ser>
        <c:ser>
          <c:idx val="1"/>
          <c:order val="1"/>
          <c:tx>
            <c:strRef>
              <c:f>Foglio2!$A$126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Foglio2!$B$124:$D$124</c:f>
              <c:numCache>
                <c:formatCode>General</c:formatCode>
                <c:ptCount val="3"/>
                <c:pt idx="0" formatCode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Foglio2!$B$126:$D$126</c:f>
              <c:numCache>
                <c:formatCode>0.00%</c:formatCode>
                <c:ptCount val="3"/>
                <c:pt idx="0">
                  <c:v>0.27460000000000001</c:v>
                </c:pt>
                <c:pt idx="1">
                  <c:v>0.23230000000000001</c:v>
                </c:pt>
                <c:pt idx="2">
                  <c:v>3.5200000000000002E-2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9-4CA7-A55C-24E9E52A1F52}"/>
            </c:ext>
          </c:extLst>
        </c:ser>
        <c:ser>
          <c:idx val="2"/>
          <c:order val="2"/>
          <c:tx>
            <c:strRef>
              <c:f>Foglio2!$A$127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Foglio2!$B$124:$D$124</c:f>
              <c:numCache>
                <c:formatCode>General</c:formatCode>
                <c:ptCount val="3"/>
                <c:pt idx="0" formatCode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Foglio2!$B$127:$D$127</c:f>
              <c:numCache>
                <c:formatCode>0.00%</c:formatCode>
                <c:ptCount val="3"/>
                <c:pt idx="0">
                  <c:v>0.31109999999999999</c:v>
                </c:pt>
                <c:pt idx="1">
                  <c:v>0.15110000000000001</c:v>
                </c:pt>
                <c:pt idx="2">
                  <c:v>3.5499999999999997E-2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49-4CA7-A55C-24E9E52A1F52}"/>
            </c:ext>
          </c:extLst>
        </c:ser>
        <c:ser>
          <c:idx val="3"/>
          <c:order val="3"/>
          <c:tx>
            <c:strRef>
              <c:f>Foglio2!$A$128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Foglio2!$B$124:$D$124</c:f>
              <c:numCache>
                <c:formatCode>General</c:formatCode>
                <c:ptCount val="3"/>
                <c:pt idx="0" formatCode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Foglio2!$B$128:$D$128</c:f>
              <c:numCache>
                <c:formatCode>0.00%</c:formatCode>
                <c:ptCount val="3"/>
                <c:pt idx="0">
                  <c:v>0.3044</c:v>
                </c:pt>
                <c:pt idx="1">
                  <c:v>8.6499999999999994E-2</c:v>
                </c:pt>
                <c:pt idx="2">
                  <c:v>5.5300000000000002E-2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9-4CA7-A55C-24E9E52A1F52}"/>
            </c:ext>
          </c:extLst>
        </c:ser>
        <c:ser>
          <c:idx val="4"/>
          <c:order val="4"/>
          <c:tx>
            <c:strRef>
              <c:f>Foglio2!$A$129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Foglio2!$B$124:$D$124</c:f>
              <c:numCache>
                <c:formatCode>General</c:formatCode>
                <c:ptCount val="3"/>
                <c:pt idx="0" formatCode="0">
                  <c:v>18</c:v>
                </c:pt>
                <c:pt idx="1">
                  <c:v>19</c:v>
                </c:pt>
                <c:pt idx="2">
                  <c:v>17</c:v>
                </c:pt>
              </c:numCache>
            </c:numRef>
          </c:cat>
          <c:val>
            <c:numRef>
              <c:f>Foglio2!$B$129:$D$129</c:f>
              <c:numCache>
                <c:formatCode>0.00%</c:formatCode>
                <c:ptCount val="3"/>
                <c:pt idx="0">
                  <c:v>0.2208</c:v>
                </c:pt>
                <c:pt idx="1">
                  <c:v>0.1552</c:v>
                </c:pt>
                <c:pt idx="2">
                  <c:v>5.1200000000000002E-2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9-4CA7-A55C-24E9E52A1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295480"/>
        <c:axId val="289298616"/>
      </c:barChart>
      <c:catAx>
        <c:axId val="28929548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8616"/>
        <c:crosses val="autoZero"/>
        <c:auto val="1"/>
        <c:lblAlgn val="ctr"/>
        <c:lblOffset val="100"/>
        <c:noMultiLvlLbl val="0"/>
      </c:catAx>
      <c:valAx>
        <c:axId val="289298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54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Foglio2!$A$52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Foglio2!$B$51:$E$51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Foglio2!$B$52:$E$52</c:f>
              <c:numCache>
                <c:formatCode>0.00%</c:formatCode>
                <c:ptCount val="4"/>
                <c:pt idx="0">
                  <c:v>0.1217</c:v>
                </c:pt>
                <c:pt idx="1">
                  <c:v>3.8399999999999997E-2</c:v>
                </c:pt>
                <c:pt idx="2">
                  <c:v>0.1346</c:v>
                </c:pt>
                <c:pt idx="3">
                  <c:v>6.4000000000000003E-3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A8F-8406-518C8171BEFC}"/>
            </c:ext>
          </c:extLst>
        </c:ser>
        <c:ser>
          <c:idx val="1"/>
          <c:order val="1"/>
          <c:tx>
            <c:strRef>
              <c:f>Foglio2!$A$53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Foglio2!$B$51:$E$51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Foglio2!$B$53:$E$53</c:f>
              <c:numCache>
                <c:formatCode>0.00%</c:formatCode>
                <c:ptCount val="4"/>
                <c:pt idx="0">
                  <c:v>0.1111</c:v>
                </c:pt>
                <c:pt idx="1">
                  <c:v>0.1041</c:v>
                </c:pt>
                <c:pt idx="2">
                  <c:v>0.1087</c:v>
                </c:pt>
                <c:pt idx="3">
                  <c:v>5.0900000000000001E-2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D-4A8F-8406-518C8171BEFC}"/>
            </c:ext>
          </c:extLst>
        </c:ser>
        <c:ser>
          <c:idx val="2"/>
          <c:order val="2"/>
          <c:tx>
            <c:strRef>
              <c:f>Foglio2!$A$54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Foglio2!$B$51:$E$51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Foglio2!$B$54:$E$54</c:f>
              <c:numCache>
                <c:formatCode>0.00%</c:formatCode>
                <c:ptCount val="4"/>
                <c:pt idx="0">
                  <c:v>0.23799999999999999</c:v>
                </c:pt>
                <c:pt idx="1">
                  <c:v>9.5200000000000007E-2</c:v>
                </c:pt>
                <c:pt idx="2">
                  <c:v>0.19040000000000001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9D-4A8F-8406-518C8171B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295872"/>
        <c:axId val="289297440"/>
      </c:barChart>
      <c:catAx>
        <c:axId val="28929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7440"/>
        <c:crosses val="autoZero"/>
        <c:auto val="1"/>
        <c:lblAlgn val="ctr"/>
        <c:lblOffset val="100"/>
        <c:noMultiLvlLbl val="0"/>
      </c:catAx>
      <c:valAx>
        <c:axId val="28929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Foglio2!$A$134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Foglio2!$B$133:$E$133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Foglio2!$B$134:$E$134</c:f>
              <c:numCache>
                <c:formatCode>0.00%</c:formatCode>
                <c:ptCount val="4"/>
                <c:pt idx="0">
                  <c:v>0.1225</c:v>
                </c:pt>
                <c:pt idx="1">
                  <c:v>5.2499999999999998E-2</c:v>
                </c:pt>
                <c:pt idx="2">
                  <c:v>8.7499999999999994E-2</c:v>
                </c:pt>
                <c:pt idx="3">
                  <c:v>6.25E-2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E5-410E-8A88-E4322A4E0ACD}"/>
            </c:ext>
          </c:extLst>
        </c:ser>
        <c:ser>
          <c:idx val="1"/>
          <c:order val="1"/>
          <c:tx>
            <c:strRef>
              <c:f>Foglio2!$A$135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Foglio2!$B$133:$E$133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Foglio2!$B$135:$E$135</c:f>
              <c:numCache>
                <c:formatCode>0.00%</c:formatCode>
                <c:ptCount val="4"/>
                <c:pt idx="0">
                  <c:v>0.1197</c:v>
                </c:pt>
                <c:pt idx="1">
                  <c:v>4.2200000000000001E-2</c:v>
                </c:pt>
                <c:pt idx="2">
                  <c:v>7.0400000000000004E-2</c:v>
                </c:pt>
                <c:pt idx="3">
                  <c:v>2.81E-2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E5-410E-8A88-E4322A4E0ACD}"/>
            </c:ext>
          </c:extLst>
        </c:ser>
        <c:ser>
          <c:idx val="2"/>
          <c:order val="2"/>
          <c:tx>
            <c:strRef>
              <c:f>Foglio2!$A$136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Foglio2!$B$133:$E$133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Foglio2!$B$136:$E$136</c:f>
              <c:numCache>
                <c:formatCode>0.00%</c:formatCode>
                <c:ptCount val="4"/>
                <c:pt idx="0">
                  <c:v>0.19550000000000001</c:v>
                </c:pt>
                <c:pt idx="1">
                  <c:v>6.2199999999999998E-2</c:v>
                </c:pt>
                <c:pt idx="2">
                  <c:v>8.8800000000000004E-2</c:v>
                </c:pt>
                <c:pt idx="3">
                  <c:v>1.77E-2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E5-410E-8A88-E4322A4E0ACD}"/>
            </c:ext>
          </c:extLst>
        </c:ser>
        <c:ser>
          <c:idx val="3"/>
          <c:order val="3"/>
          <c:tx>
            <c:strRef>
              <c:f>Foglio2!$A$137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Foglio2!$B$133:$E$133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Foglio2!$B$137:$E$137</c:f>
              <c:numCache>
                <c:formatCode>0.00%</c:formatCode>
                <c:ptCount val="4"/>
                <c:pt idx="0">
                  <c:v>0.1903</c:v>
                </c:pt>
                <c:pt idx="1">
                  <c:v>8.9899999999999994E-2</c:v>
                </c:pt>
                <c:pt idx="2">
                  <c:v>0.1384</c:v>
                </c:pt>
                <c:pt idx="3">
                  <c:v>4.4900000000000002E-2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E5-410E-8A88-E4322A4E0ACD}"/>
            </c:ext>
          </c:extLst>
        </c:ser>
        <c:ser>
          <c:idx val="4"/>
          <c:order val="4"/>
          <c:tx>
            <c:strRef>
              <c:f>Foglio2!$A$138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Foglio2!$B$133:$E$133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35</c:v>
                </c:pt>
                <c:pt idx="3">
                  <c:v>14</c:v>
                </c:pt>
              </c:numCache>
            </c:numRef>
          </c:cat>
          <c:val>
            <c:numRef>
              <c:f>Foglio2!$B$138:$E$138</c:f>
              <c:numCache>
                <c:formatCode>0.00%</c:formatCode>
                <c:ptCount val="4"/>
                <c:pt idx="0">
                  <c:v>0.1168</c:v>
                </c:pt>
                <c:pt idx="1">
                  <c:v>8.48E-2</c:v>
                </c:pt>
                <c:pt idx="2">
                  <c:v>0.12</c:v>
                </c:pt>
                <c:pt idx="3">
                  <c:v>3.8399999999999997E-2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E5-410E-8A88-E4322A4E0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296264"/>
        <c:axId val="289298224"/>
      </c:barChart>
      <c:catAx>
        <c:axId val="28929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8224"/>
        <c:crosses val="autoZero"/>
        <c:auto val="1"/>
        <c:lblAlgn val="ctr"/>
        <c:lblOffset val="100"/>
        <c:noMultiLvlLbl val="0"/>
      </c:catAx>
      <c:valAx>
        <c:axId val="289298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92962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 NAZIONALI RICHIESTI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013865685130291"/>
          <c:y val="0.12492450208429828"/>
          <c:w val="0.83587342038626189"/>
          <c:h val="0.7440371401054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Foglio2!$A$40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Foglio2!$B$39:$F$39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Foglio2!$B$40:$F$40</c:f>
              <c:numCache>
                <c:formatCode>0.00%</c:formatCode>
                <c:ptCount val="5"/>
                <c:pt idx="0">
                  <c:v>9.6100000000000005E-2</c:v>
                </c:pt>
                <c:pt idx="1">
                  <c:v>0.1089</c:v>
                </c:pt>
                <c:pt idx="2">
                  <c:v>1.9199999999999998E-2</c:v>
                </c:pt>
                <c:pt idx="3">
                  <c:v>8.3299999999999999E-2</c:v>
                </c:pt>
                <c:pt idx="4">
                  <c:v>0.23710000000000001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8-4185-B097-4E6A4714C9AD}"/>
            </c:ext>
          </c:extLst>
        </c:ser>
        <c:ser>
          <c:idx val="1"/>
          <c:order val="1"/>
          <c:tx>
            <c:strRef>
              <c:f>Foglio2!$A$41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Foglio2!$B$39:$F$39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Foglio2!$B$41:$F$41</c:f>
              <c:numCache>
                <c:formatCode>0.00%</c:formatCode>
                <c:ptCount val="5"/>
                <c:pt idx="0">
                  <c:v>0.1157</c:v>
                </c:pt>
                <c:pt idx="1">
                  <c:v>9.4899999999999998E-2</c:v>
                </c:pt>
                <c:pt idx="2">
                  <c:v>5.7799999999999997E-2</c:v>
                </c:pt>
                <c:pt idx="3">
                  <c:v>7.6300000000000007E-2</c:v>
                </c:pt>
                <c:pt idx="4">
                  <c:v>9.2499999999999999E-2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C8-4185-B097-4E6A4714C9AD}"/>
            </c:ext>
          </c:extLst>
        </c:ser>
        <c:ser>
          <c:idx val="2"/>
          <c:order val="2"/>
          <c:tx>
            <c:strRef>
              <c:f>Foglio2!$A$42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Foglio2!$B$39:$F$39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Foglio2!$B$42:$F$42</c:f>
              <c:numCache>
                <c:formatCode>0.00%</c:formatCode>
                <c:ptCount val="5"/>
                <c:pt idx="0">
                  <c:v>0.14280000000000001</c:v>
                </c:pt>
                <c:pt idx="1">
                  <c:v>0.14280000000000001</c:v>
                </c:pt>
                <c:pt idx="2">
                  <c:v>0</c:v>
                </c:pt>
                <c:pt idx="3">
                  <c:v>0.14280000000000001</c:v>
                </c:pt>
                <c:pt idx="4">
                  <c:v>0.14280000000000001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C8-4185-B097-4E6A4714C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204592"/>
        <c:axId val="290205768"/>
      </c:barChart>
      <c:catAx>
        <c:axId val="29020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5768"/>
        <c:crosses val="autoZero"/>
        <c:auto val="1"/>
        <c:lblAlgn val="ctr"/>
        <c:lblOffset val="100"/>
        <c:noMultiLvlLbl val="0"/>
      </c:catAx>
      <c:valAx>
        <c:axId val="290205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45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7036787675523588"/>
          <c:y val="0.91424947398544665"/>
          <c:w val="0.43740903038155987"/>
          <c:h val="7.7780209684075688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Foglio3!$I$21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Foglio3!$J$20:$N$20</c:f>
              <c:strCache>
                <c:ptCount val="5"/>
                <c:pt idx="0">
                  <c:v>medici</c:v>
                </c:pt>
                <c:pt idx="1">
                  <c:v>odontoiatri</c:v>
                </c:pt>
                <c:pt idx="2">
                  <c:v>farmacisti</c:v>
                </c:pt>
                <c:pt idx="3">
                  <c:v>infermieri</c:v>
                </c:pt>
                <c:pt idx="4">
                  <c:v>altre professioni</c:v>
                </c:pt>
              </c:strCache>
            </c:strRef>
          </c:cat>
          <c:val>
            <c:numRef>
              <c:f>Foglio3!$J$21:$N$21</c:f>
              <c:numCache>
                <c:formatCode>0.00%</c:formatCode>
                <c:ptCount val="5"/>
                <c:pt idx="0">
                  <c:v>0.59850000000000003</c:v>
                </c:pt>
                <c:pt idx="1">
                  <c:v>7.7399999999999997E-2</c:v>
                </c:pt>
                <c:pt idx="2">
                  <c:v>2.1100000000000001E-2</c:v>
                </c:pt>
                <c:pt idx="3">
                  <c:v>0.1056</c:v>
                </c:pt>
                <c:pt idx="4">
                  <c:v>0.1971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6-4322-AEE5-059A6D864F30}"/>
            </c:ext>
          </c:extLst>
        </c:ser>
        <c:ser>
          <c:idx val="1"/>
          <c:order val="1"/>
          <c:tx>
            <c:strRef>
              <c:f>Foglio3!$I$22</c:f>
              <c:strCache>
                <c:ptCount val="1"/>
                <c:pt idx="0">
                  <c:v> 225 schede   anno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Foglio3!$J$20:$N$20</c:f>
              <c:strCache>
                <c:ptCount val="5"/>
                <c:pt idx="0">
                  <c:v>medici</c:v>
                </c:pt>
                <c:pt idx="1">
                  <c:v>odontoiatri</c:v>
                </c:pt>
                <c:pt idx="2">
                  <c:v>farmacisti</c:v>
                </c:pt>
                <c:pt idx="3">
                  <c:v>infermieri</c:v>
                </c:pt>
                <c:pt idx="4">
                  <c:v>altre professioni</c:v>
                </c:pt>
              </c:strCache>
            </c:strRef>
          </c:cat>
          <c:val>
            <c:numRef>
              <c:f>Foglio3!$J$22:$N$22</c:f>
              <c:numCache>
                <c:formatCode>0.00%</c:formatCode>
                <c:ptCount val="5"/>
                <c:pt idx="0">
                  <c:v>0.64880000000000004</c:v>
                </c:pt>
                <c:pt idx="1">
                  <c:v>6.6600000000000006E-2</c:v>
                </c:pt>
                <c:pt idx="2">
                  <c:v>4.4000000000000003E-3</c:v>
                </c:pt>
                <c:pt idx="3">
                  <c:v>0.14660000000000001</c:v>
                </c:pt>
                <c:pt idx="4">
                  <c:v>0.13769999999999999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96-4322-AEE5-059A6D864F30}"/>
            </c:ext>
          </c:extLst>
        </c:ser>
        <c:ser>
          <c:idx val="2"/>
          <c:order val="2"/>
          <c:tx>
            <c:strRef>
              <c:f>Foglio3!$I$23</c:f>
              <c:strCache>
                <c:ptCount val="1"/>
                <c:pt idx="0">
                  <c:v> 289 schede   anno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Foglio3!$J$20:$N$20</c:f>
              <c:strCache>
                <c:ptCount val="5"/>
                <c:pt idx="0">
                  <c:v>medici</c:v>
                </c:pt>
                <c:pt idx="1">
                  <c:v>odontoiatri</c:v>
                </c:pt>
                <c:pt idx="2">
                  <c:v>farmacisti</c:v>
                </c:pt>
                <c:pt idx="3">
                  <c:v>infermieri</c:v>
                </c:pt>
                <c:pt idx="4">
                  <c:v>altre professioni</c:v>
                </c:pt>
              </c:strCache>
            </c:strRef>
          </c:cat>
          <c:val>
            <c:numRef>
              <c:f>Foglio3!$J$23:$N$23</c:f>
              <c:numCache>
                <c:formatCode>0.00%</c:formatCode>
                <c:ptCount val="5"/>
                <c:pt idx="0">
                  <c:v>0.4844</c:v>
                </c:pt>
                <c:pt idx="1">
                  <c:v>7.2599999999999998E-2</c:v>
                </c:pt>
                <c:pt idx="2" formatCode="General">
                  <c:v>0</c:v>
                </c:pt>
                <c:pt idx="3">
                  <c:v>0.33210000000000001</c:v>
                </c:pt>
                <c:pt idx="4">
                  <c:v>0.11070000000000001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96-4322-AEE5-059A6D864F30}"/>
            </c:ext>
          </c:extLst>
        </c:ser>
        <c:ser>
          <c:idx val="3"/>
          <c:order val="3"/>
          <c:tx>
            <c:strRef>
              <c:f>Foglio3!$I$24</c:f>
              <c:strCache>
                <c:ptCount val="1"/>
                <c:pt idx="0">
                  <c:v>625 schede   anno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Foglio3!$J$20:$N$20</c:f>
              <c:strCache>
                <c:ptCount val="5"/>
                <c:pt idx="0">
                  <c:v>medici</c:v>
                </c:pt>
                <c:pt idx="1">
                  <c:v>odontoiatri</c:v>
                </c:pt>
                <c:pt idx="2">
                  <c:v>farmacisti</c:v>
                </c:pt>
                <c:pt idx="3">
                  <c:v>infermieri</c:v>
                </c:pt>
                <c:pt idx="4">
                  <c:v>altre professioni</c:v>
                </c:pt>
              </c:strCache>
            </c:strRef>
          </c:cat>
          <c:val>
            <c:numRef>
              <c:f>Foglio3!$J$24:$N$24</c:f>
              <c:numCache>
                <c:formatCode>0.00%</c:formatCode>
                <c:ptCount val="5"/>
                <c:pt idx="0">
                  <c:v>0.24959999999999999</c:v>
                </c:pt>
                <c:pt idx="1">
                  <c:v>3.3599999999999998E-2</c:v>
                </c:pt>
                <c:pt idx="2">
                  <c:v>6.4000000000000003E-3</c:v>
                </c:pt>
                <c:pt idx="3">
                  <c:v>0.69120000000000004</c:v>
                </c:pt>
                <c:pt idx="4">
                  <c:v>1.9199999999999998E-2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96-4322-AEE5-059A6D864F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27880"/>
        <c:axId val="249822392"/>
      </c:barChart>
      <c:catAx>
        <c:axId val="24982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2392"/>
        <c:crosses val="autoZero"/>
        <c:auto val="1"/>
        <c:lblAlgn val="ctr"/>
        <c:lblOffset val="100"/>
        <c:noMultiLvlLbl val="0"/>
      </c:catAx>
      <c:valAx>
        <c:axId val="24982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7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Foglio2!$A$117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Foglio2!$B$116:$F$116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Foglio2!$B$117:$F$117</c:f>
              <c:numCache>
                <c:formatCode>0.00%</c:formatCode>
                <c:ptCount val="5"/>
                <c:pt idx="0">
                  <c:v>0.2</c:v>
                </c:pt>
                <c:pt idx="1">
                  <c:v>0.1225</c:v>
                </c:pt>
                <c:pt idx="2">
                  <c:v>8.5000000000000006E-2</c:v>
                </c:pt>
                <c:pt idx="3">
                  <c:v>0.17249999999999999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9E-4347-B30B-2C95F83485CD}"/>
            </c:ext>
          </c:extLst>
        </c:ser>
        <c:ser>
          <c:idx val="1"/>
          <c:order val="1"/>
          <c:tx>
            <c:strRef>
              <c:f>Foglio2!$A$118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Foglio2!$B$116:$F$116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Foglio2!$B$118:$F$118</c:f>
              <c:numCache>
                <c:formatCode>0.00%</c:formatCode>
                <c:ptCount val="5"/>
                <c:pt idx="0">
                  <c:v>0.19009999999999999</c:v>
                </c:pt>
                <c:pt idx="1">
                  <c:v>8.4500000000000006E-2</c:v>
                </c:pt>
                <c:pt idx="2">
                  <c:v>2.81E-2</c:v>
                </c:pt>
                <c:pt idx="3">
                  <c:v>0.16189999999999999</c:v>
                </c:pt>
                <c:pt idx="4">
                  <c:v>0.1971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9E-4347-B30B-2C95F83485CD}"/>
            </c:ext>
          </c:extLst>
        </c:ser>
        <c:ser>
          <c:idx val="2"/>
          <c:order val="2"/>
          <c:tx>
            <c:strRef>
              <c:f>Foglio2!$A$119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Foglio2!$B$116:$F$116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Foglio2!$B$119:$F$119</c:f>
              <c:numCache>
                <c:formatCode>0.00%</c:formatCode>
                <c:ptCount val="5"/>
                <c:pt idx="0">
                  <c:v>0.1333</c:v>
                </c:pt>
                <c:pt idx="1">
                  <c:v>7.5499999999999998E-2</c:v>
                </c:pt>
                <c:pt idx="2">
                  <c:v>4.8800000000000003E-2</c:v>
                </c:pt>
                <c:pt idx="3">
                  <c:v>0.16439999999999999</c:v>
                </c:pt>
                <c:pt idx="4">
                  <c:v>0.19550000000000001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9E-4347-B30B-2C95F83485CD}"/>
            </c:ext>
          </c:extLst>
        </c:ser>
        <c:ser>
          <c:idx val="3"/>
          <c:order val="3"/>
          <c:tx>
            <c:strRef>
              <c:f>Foglio2!$A$120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Foglio2!$B$116:$F$116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Foglio2!$B$120:$F$120</c:f>
              <c:numCache>
                <c:formatCode>0.00%</c:formatCode>
                <c:ptCount val="5"/>
                <c:pt idx="0">
                  <c:v>0.15909999999999999</c:v>
                </c:pt>
                <c:pt idx="1">
                  <c:v>0.16259999999999999</c:v>
                </c:pt>
                <c:pt idx="2">
                  <c:v>6.2199999999999998E-2</c:v>
                </c:pt>
                <c:pt idx="3">
                  <c:v>0.1487</c:v>
                </c:pt>
                <c:pt idx="4">
                  <c:v>0.18329999999999999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9E-4347-B30B-2C95F83485CD}"/>
            </c:ext>
          </c:extLst>
        </c:ser>
        <c:ser>
          <c:idx val="4"/>
          <c:order val="4"/>
          <c:tx>
            <c:strRef>
              <c:f>Foglio2!$A$121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Foglio2!$B$116:$F$116</c:f>
              <c:numCache>
                <c:formatCode>0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11</c:v>
                </c:pt>
                <c:pt idx="3">
                  <c:v>1</c:v>
                </c:pt>
                <c:pt idx="4">
                  <c:v>2</c:v>
                </c:pt>
              </c:numCache>
            </c:numRef>
          </c:cat>
          <c:val>
            <c:numRef>
              <c:f>Foglio2!$B$121:$F$121</c:f>
              <c:numCache>
                <c:formatCode>0.00%</c:formatCode>
                <c:ptCount val="5"/>
                <c:pt idx="0">
                  <c:v>0.1152</c:v>
                </c:pt>
                <c:pt idx="1">
                  <c:v>0.1008</c:v>
                </c:pt>
                <c:pt idx="2">
                  <c:v>4.48E-2</c:v>
                </c:pt>
                <c:pt idx="3">
                  <c:v>0.08</c:v>
                </c:pt>
                <c:pt idx="4">
                  <c:v>0.13600000000000001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9E-4347-B30B-2C95F83485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203024"/>
        <c:axId val="290202240"/>
      </c:barChart>
      <c:catAx>
        <c:axId val="2902030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2240"/>
        <c:crosses val="autoZero"/>
        <c:auto val="1"/>
        <c:lblAlgn val="ctr"/>
        <c:lblOffset val="100"/>
        <c:noMultiLvlLbl val="0"/>
      </c:catAx>
      <c:valAx>
        <c:axId val="29020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30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 NAZIONALI INDICATI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Foglio2!$A$58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Foglio2!$B$57:$C$57</c:f>
              <c:numCache>
                <c:formatCode>General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Foglio2!$B$58:$C$58</c:f>
              <c:numCache>
                <c:formatCode>0.00%</c:formatCode>
                <c:ptCount val="2"/>
                <c:pt idx="0">
                  <c:v>8.9700000000000002E-2</c:v>
                </c:pt>
                <c:pt idx="1">
                  <c:v>0.1794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D-4568-BAFF-49DC74D86602}"/>
            </c:ext>
          </c:extLst>
        </c:ser>
        <c:ser>
          <c:idx val="1"/>
          <c:order val="1"/>
          <c:tx>
            <c:strRef>
              <c:f>Foglio2!$A$59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Foglio2!$B$57:$C$57</c:f>
              <c:numCache>
                <c:formatCode>General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Foglio2!$B$59:$C$59</c:f>
              <c:numCache>
                <c:formatCode>0.00%</c:formatCode>
                <c:ptCount val="2"/>
                <c:pt idx="0">
                  <c:v>0.10639999999999999</c:v>
                </c:pt>
                <c:pt idx="1">
                  <c:v>0.1018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5D-4568-BAFF-49DC74D86602}"/>
            </c:ext>
          </c:extLst>
        </c:ser>
        <c:ser>
          <c:idx val="2"/>
          <c:order val="2"/>
          <c:tx>
            <c:strRef>
              <c:f>Foglio2!$A$60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Foglio2!$B$57:$C$57</c:f>
              <c:numCache>
                <c:formatCode>General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Foglio2!$B$60:$C$60</c:f>
              <c:numCache>
                <c:formatCode>0.00%</c:formatCode>
                <c:ptCount val="2"/>
                <c:pt idx="0">
                  <c:v>0.28560000000000002</c:v>
                </c:pt>
                <c:pt idx="1">
                  <c:v>0.28560000000000002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5D-4568-BAFF-49DC74D866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202632"/>
        <c:axId val="290204200"/>
      </c:barChart>
      <c:catAx>
        <c:axId val="29020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4200"/>
        <c:crosses val="autoZero"/>
        <c:auto val="1"/>
        <c:lblAlgn val="ctr"/>
        <c:lblOffset val="100"/>
        <c:noMultiLvlLbl val="0"/>
      </c:catAx>
      <c:valAx>
        <c:axId val="290204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20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Foglio2!$A$142</c:f>
              <c:strCache>
                <c:ptCount val="1"/>
                <c:pt idx="0">
                  <c:v>400 schede anno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Foglio2!$B$141:$C$141</c:f>
              <c:numCache>
                <c:formatCode>0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Foglio2!$B$142:$C$142</c:f>
              <c:numCache>
                <c:formatCode>0.00%</c:formatCode>
                <c:ptCount val="2"/>
                <c:pt idx="0">
                  <c:v>0.13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A-4716-A3A8-EF5D352F9491}"/>
            </c:ext>
          </c:extLst>
        </c:ser>
        <c:ser>
          <c:idx val="1"/>
          <c:order val="1"/>
          <c:tx>
            <c:strRef>
              <c:f>Foglio2!$A$143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Foglio2!$B$141:$C$141</c:f>
              <c:numCache>
                <c:formatCode>0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Foglio2!$B$143:$C$143</c:f>
              <c:numCache>
                <c:formatCode>0.00%</c:formatCode>
                <c:ptCount val="2"/>
                <c:pt idx="0">
                  <c:v>8.4500000000000006E-2</c:v>
                </c:pt>
                <c:pt idx="1">
                  <c:v>0.1197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8A-4716-A3A8-EF5D352F9491}"/>
            </c:ext>
          </c:extLst>
        </c:ser>
        <c:ser>
          <c:idx val="2"/>
          <c:order val="2"/>
          <c:tx>
            <c:strRef>
              <c:f>Foglio2!$A$144</c:f>
              <c:strCache>
                <c:ptCount val="1"/>
                <c:pt idx="0">
                  <c:v>225 schede anno 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Foglio2!$B$141:$C$141</c:f>
              <c:numCache>
                <c:formatCode>0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Foglio2!$B$144:$C$144</c:f>
              <c:numCache>
                <c:formatCode>0.00%</c:formatCode>
                <c:ptCount val="2"/>
                <c:pt idx="0">
                  <c:v>0.1288</c:v>
                </c:pt>
                <c:pt idx="1">
                  <c:v>9.7699999999999995E-2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8A-4716-A3A8-EF5D352F9491}"/>
            </c:ext>
          </c:extLst>
        </c:ser>
        <c:ser>
          <c:idx val="3"/>
          <c:order val="3"/>
          <c:tx>
            <c:strRef>
              <c:f>Foglio2!$A$145</c:f>
              <c:strCache>
                <c:ptCount val="1"/>
                <c:pt idx="0">
                  <c:v>289 schede anno 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Foglio2!$B$141:$C$141</c:f>
              <c:numCache>
                <c:formatCode>0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Foglio2!$B$145:$C$145</c:f>
              <c:numCache>
                <c:formatCode>0.00%</c:formatCode>
                <c:ptCount val="2"/>
                <c:pt idx="0">
                  <c:v>0.15570000000000001</c:v>
                </c:pt>
                <c:pt idx="1">
                  <c:v>0.14530000000000001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8A-4716-A3A8-EF5D352F9491}"/>
            </c:ext>
          </c:extLst>
        </c:ser>
        <c:ser>
          <c:idx val="4"/>
          <c:order val="4"/>
          <c:tx>
            <c:strRef>
              <c:f>Foglio2!$A$146</c:f>
              <c:strCache>
                <c:ptCount val="1"/>
                <c:pt idx="0">
                  <c:v>625 schede anno 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Foglio2!$B$141:$C$141</c:f>
              <c:numCache>
                <c:formatCode>0</c:formatCode>
                <c:ptCount val="2"/>
                <c:pt idx="0">
                  <c:v>6</c:v>
                </c:pt>
                <c:pt idx="1">
                  <c:v>16</c:v>
                </c:pt>
              </c:numCache>
            </c:numRef>
          </c:cat>
          <c:val>
            <c:numRef>
              <c:f>Foglio2!$B$146:$C$146</c:f>
              <c:numCache>
                <c:formatCode>0.00%</c:formatCode>
                <c:ptCount val="2"/>
                <c:pt idx="0">
                  <c:v>0.10879999999999999</c:v>
                </c:pt>
                <c:pt idx="1">
                  <c:v>0.13439999999999999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8A-4716-A3A8-EF5D352F94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0833752"/>
        <c:axId val="290831792"/>
      </c:barChart>
      <c:catAx>
        <c:axId val="29083375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831792"/>
        <c:crosses val="autoZero"/>
        <c:auto val="1"/>
        <c:lblAlgn val="ctr"/>
        <c:lblOffset val="100"/>
        <c:noMultiLvlLbl val="0"/>
      </c:catAx>
      <c:valAx>
        <c:axId val="29083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908337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Foglio3!$I$12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Foglio3!$J$11:$N$11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Foglio3!$J$12:$N$12</c:f>
              <c:numCache>
                <c:formatCode>0.00%</c:formatCode>
                <c:ptCount val="5"/>
                <c:pt idx="0">
                  <c:v>0.20419999999999999</c:v>
                </c:pt>
                <c:pt idx="1">
                  <c:v>0.2394</c:v>
                </c:pt>
                <c:pt idx="2">
                  <c:v>0.2394</c:v>
                </c:pt>
                <c:pt idx="3">
                  <c:v>0.1971</c:v>
                </c:pt>
                <c:pt idx="4">
                  <c:v>0.1197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0-4093-9594-3A79AAFEB4C7}"/>
            </c:ext>
          </c:extLst>
        </c:ser>
        <c:ser>
          <c:idx val="1"/>
          <c:order val="1"/>
          <c:tx>
            <c:strRef>
              <c:f>Foglio3!$I$13</c:f>
              <c:strCache>
                <c:ptCount val="1"/>
                <c:pt idx="0">
                  <c:v> 225 schede   anno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Foglio3!$J$11:$N$11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Foglio3!$J$13:$N$13</c:f>
              <c:numCache>
                <c:formatCode>0.00%</c:formatCode>
                <c:ptCount val="5"/>
                <c:pt idx="0">
                  <c:v>0.18659999999999999</c:v>
                </c:pt>
                <c:pt idx="1">
                  <c:v>0.2266</c:v>
                </c:pt>
                <c:pt idx="2">
                  <c:v>0.2266</c:v>
                </c:pt>
                <c:pt idx="3">
                  <c:v>0.2044</c:v>
                </c:pt>
                <c:pt idx="4">
                  <c:v>0.1555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0-4093-9594-3A79AAFEB4C7}"/>
            </c:ext>
          </c:extLst>
        </c:ser>
        <c:ser>
          <c:idx val="2"/>
          <c:order val="2"/>
          <c:tx>
            <c:strRef>
              <c:f>Foglio3!$I$14</c:f>
              <c:strCache>
                <c:ptCount val="1"/>
                <c:pt idx="0">
                  <c:v> 289 schede   anno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Foglio3!$J$11:$N$11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Foglio3!$J$14:$N$14</c:f>
              <c:numCache>
                <c:formatCode>0.00%</c:formatCode>
                <c:ptCount val="5"/>
                <c:pt idx="0">
                  <c:v>0.1903</c:v>
                </c:pt>
                <c:pt idx="1">
                  <c:v>0.28370000000000001</c:v>
                </c:pt>
                <c:pt idx="2">
                  <c:v>0.18679999999999999</c:v>
                </c:pt>
                <c:pt idx="3">
                  <c:v>0.22140000000000001</c:v>
                </c:pt>
                <c:pt idx="4">
                  <c:v>0.1176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90-4093-9594-3A79AAFEB4C7}"/>
            </c:ext>
          </c:extLst>
        </c:ser>
        <c:ser>
          <c:idx val="3"/>
          <c:order val="3"/>
          <c:tx>
            <c:strRef>
              <c:f>Foglio3!$I$15</c:f>
              <c:strCache>
                <c:ptCount val="1"/>
                <c:pt idx="0">
                  <c:v>625 schede   anno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Foglio3!$J$11:$N$11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Foglio3!$J$15:$N$15</c:f>
              <c:numCache>
                <c:formatCode>0%</c:formatCode>
                <c:ptCount val="5"/>
                <c:pt idx="0" formatCode="0.00%">
                  <c:v>0.22750000000000001</c:v>
                </c:pt>
                <c:pt idx="1">
                  <c:v>0.32</c:v>
                </c:pt>
                <c:pt idx="2" formatCode="0.00%">
                  <c:v>0.1804</c:v>
                </c:pt>
                <c:pt idx="3" formatCode="0.00%">
                  <c:v>0.1024</c:v>
                </c:pt>
                <c:pt idx="4" formatCode="0.00%">
                  <c:v>0.16320000000000001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90-4093-9594-3A79AAFEB4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20432"/>
        <c:axId val="249822784"/>
      </c:barChart>
      <c:catAx>
        <c:axId val="24982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2784"/>
        <c:crosses val="autoZero"/>
        <c:auto val="1"/>
        <c:lblAlgn val="ctr"/>
        <c:lblOffset val="100"/>
        <c:noMultiLvlLbl val="0"/>
      </c:catAx>
      <c:valAx>
        <c:axId val="24982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Foglio3!$A$36</c:f>
              <c:strCache>
                <c:ptCount val="1"/>
                <c:pt idx="0">
                  <c:v>medici anno 2023 su 156 schede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Foglio3!$B$35:$F$35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Foglio3!$B$36:$F$36</c:f>
              <c:numCache>
                <c:formatCode>0.00%</c:formatCode>
                <c:ptCount val="5"/>
                <c:pt idx="0">
                  <c:v>0.2051</c:v>
                </c:pt>
                <c:pt idx="1">
                  <c:v>7.6899999999999996E-2</c:v>
                </c:pt>
                <c:pt idx="2">
                  <c:v>0.17299999999999999</c:v>
                </c:pt>
                <c:pt idx="3">
                  <c:v>0.36530000000000001</c:v>
                </c:pt>
                <c:pt idx="4">
                  <c:v>0.1666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AF-4B51-A7FF-C50A6D81F57A}"/>
            </c:ext>
          </c:extLst>
        </c:ser>
        <c:ser>
          <c:idx val="1"/>
          <c:order val="1"/>
          <c:tx>
            <c:strRef>
              <c:f>Foglio3!$A$37</c:f>
              <c:strCache>
                <c:ptCount val="1"/>
                <c:pt idx="0">
                  <c:v>infermieri anno 2023 su 432 schede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Foglio3!$B$35:$F$35</c:f>
              <c:strCache>
                <c:ptCount val="5"/>
                <c:pt idx="0">
                  <c:v>&lt; 40 anni</c:v>
                </c:pt>
                <c:pt idx="1">
                  <c:v>40 -55 anni</c:v>
                </c:pt>
                <c:pt idx="2">
                  <c:v>56 - 65 anni</c:v>
                </c:pt>
                <c:pt idx="3">
                  <c:v>&gt; 65 anni</c:v>
                </c:pt>
                <c:pt idx="4">
                  <c:v>non indicata</c:v>
                </c:pt>
              </c:strCache>
            </c:strRef>
          </c:cat>
          <c:val>
            <c:numRef>
              <c:f>Foglio3!$B$37:$F$37</c:f>
              <c:numCache>
                <c:formatCode>0.00%</c:formatCode>
                <c:ptCount val="5"/>
                <c:pt idx="0">
                  <c:v>0.2268</c:v>
                </c:pt>
                <c:pt idx="1">
                  <c:v>0.4143</c:v>
                </c:pt>
                <c:pt idx="2">
                  <c:v>0.1782</c:v>
                </c:pt>
                <c:pt idx="3">
                  <c:v>1.15E-2</c:v>
                </c:pt>
                <c:pt idx="4">
                  <c:v>0.16200000000000001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AF-4B51-A7FF-C50A6D81F5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23960"/>
        <c:axId val="249824352"/>
      </c:barChart>
      <c:catAx>
        <c:axId val="24982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4352"/>
        <c:crosses val="autoZero"/>
        <c:auto val="1"/>
        <c:lblAlgn val="ctr"/>
        <c:lblOffset val="100"/>
        <c:noMultiLvlLbl val="0"/>
      </c:catAx>
      <c:valAx>
        <c:axId val="24982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3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Foglio3!$I$4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Foglio3!$J$3:$O$3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Foglio3!$J$4:$O$4</c:f>
              <c:numCache>
                <c:formatCode>0.00%</c:formatCode>
                <c:ptCount val="6"/>
                <c:pt idx="0">
                  <c:v>0.44359999999999999</c:v>
                </c:pt>
                <c:pt idx="1">
                  <c:v>0.1056</c:v>
                </c:pt>
                <c:pt idx="2">
                  <c:v>9.1499999999999998E-2</c:v>
                </c:pt>
                <c:pt idx="3">
                  <c:v>0.14080000000000001</c:v>
                </c:pt>
                <c:pt idx="4">
                  <c:v>0.1056</c:v>
                </c:pt>
                <c:pt idx="5">
                  <c:v>0.11260000000000001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03-4783-91B2-0A56B506173C}"/>
            </c:ext>
          </c:extLst>
        </c:ser>
        <c:ser>
          <c:idx val="1"/>
          <c:order val="1"/>
          <c:tx>
            <c:strRef>
              <c:f>Foglio3!$I$5</c:f>
              <c:strCache>
                <c:ptCount val="1"/>
                <c:pt idx="0">
                  <c:v> 225 schede   anno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Foglio3!$J$3:$O$3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Foglio3!$J$5:$O$5</c:f>
              <c:numCache>
                <c:formatCode>0%</c:formatCode>
                <c:ptCount val="6"/>
                <c:pt idx="0" formatCode="0.00%">
                  <c:v>0.40439999999999998</c:v>
                </c:pt>
                <c:pt idx="1">
                  <c:v>0.12</c:v>
                </c:pt>
                <c:pt idx="2" formatCode="0.00%">
                  <c:v>0.1022</c:v>
                </c:pt>
                <c:pt idx="3" formatCode="0.00%">
                  <c:v>0.2044</c:v>
                </c:pt>
                <c:pt idx="4" formatCode="0.00%">
                  <c:v>0.1066</c:v>
                </c:pt>
                <c:pt idx="5" formatCode="0.00%">
                  <c:v>6.2199999999999998E-2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03-4783-91B2-0A56B506173C}"/>
            </c:ext>
          </c:extLst>
        </c:ser>
        <c:ser>
          <c:idx val="2"/>
          <c:order val="2"/>
          <c:tx>
            <c:strRef>
              <c:f>Foglio3!$I$6</c:f>
              <c:strCache>
                <c:ptCount val="1"/>
                <c:pt idx="0">
                  <c:v> 289 schede   anno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Foglio3!$J$3:$O$3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Foglio3!$J$6:$O$6</c:f>
              <c:numCache>
                <c:formatCode>0.00%</c:formatCode>
                <c:ptCount val="6"/>
                <c:pt idx="0">
                  <c:v>0.24909999999999999</c:v>
                </c:pt>
                <c:pt idx="1">
                  <c:v>0.11070000000000001</c:v>
                </c:pt>
                <c:pt idx="2">
                  <c:v>0.21790000000000001</c:v>
                </c:pt>
                <c:pt idx="3">
                  <c:v>0.1522</c:v>
                </c:pt>
                <c:pt idx="4">
                  <c:v>0.14530000000000001</c:v>
                </c:pt>
                <c:pt idx="5">
                  <c:v>0.1245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03-4783-91B2-0A56B506173C}"/>
            </c:ext>
          </c:extLst>
        </c:ser>
        <c:ser>
          <c:idx val="3"/>
          <c:order val="3"/>
          <c:tx>
            <c:strRef>
              <c:f>Foglio3!$I$7</c:f>
              <c:strCache>
                <c:ptCount val="1"/>
                <c:pt idx="0">
                  <c:v>625 schede   anno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Foglio3!$J$3:$O$3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Foglio3!$J$7:$O$7</c:f>
              <c:numCache>
                <c:formatCode>0.00%</c:formatCode>
                <c:ptCount val="6"/>
                <c:pt idx="0">
                  <c:v>0.1168</c:v>
                </c:pt>
                <c:pt idx="1">
                  <c:v>8.1600000000000006E-2</c:v>
                </c:pt>
                <c:pt idx="2">
                  <c:v>0.34560000000000002</c:v>
                </c:pt>
                <c:pt idx="3">
                  <c:v>0.16320000000000001</c:v>
                </c:pt>
                <c:pt idx="4">
                  <c:v>7.8399999999999997E-2</c:v>
                </c:pt>
                <c:pt idx="5">
                  <c:v>0.21440000000000001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03-4783-91B2-0A56B5061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825528"/>
        <c:axId val="249825920"/>
      </c:barChart>
      <c:catAx>
        <c:axId val="24982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5920"/>
        <c:crosses val="autoZero"/>
        <c:auto val="1"/>
        <c:lblAlgn val="ctr"/>
        <c:lblOffset val="100"/>
        <c:noMultiLvlLbl val="0"/>
      </c:catAx>
      <c:valAx>
        <c:axId val="24982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4982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Foglio3!$A$50</c:f>
              <c:strCache>
                <c:ptCount val="1"/>
                <c:pt idx="0">
                  <c:v>156 medici anno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Foglio3!$B$49:$G$49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Foglio3!$B$50:$G$50</c:f>
              <c:numCache>
                <c:formatCode>0.00%</c:formatCode>
                <c:ptCount val="6"/>
                <c:pt idx="0">
                  <c:v>0.25</c:v>
                </c:pt>
                <c:pt idx="1">
                  <c:v>0.21790000000000001</c:v>
                </c:pt>
                <c:pt idx="2">
                  <c:v>0.14099999999999999</c:v>
                </c:pt>
                <c:pt idx="3">
                  <c:v>1.9199999999999998E-2</c:v>
                </c:pt>
                <c:pt idx="4">
                  <c:v>0.16919999999999999</c:v>
                </c:pt>
                <c:pt idx="5">
                  <c:v>0.10249999999999999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4-41E0-BC40-21A9335AF651}"/>
            </c:ext>
          </c:extLst>
        </c:ser>
        <c:ser>
          <c:idx val="1"/>
          <c:order val="1"/>
          <c:tx>
            <c:strRef>
              <c:f>Foglio3!$A$51</c:f>
              <c:strCache>
                <c:ptCount val="1"/>
                <c:pt idx="0">
                  <c:v>432 infermieri anno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Foglio3!$B$49:$G$49</c:f>
              <c:strCache>
                <c:ptCount val="6"/>
                <c:pt idx="0">
                  <c:v>libero professionista</c:v>
                </c:pt>
                <c:pt idx="1">
                  <c:v>convenzionato</c:v>
                </c:pt>
                <c:pt idx="2">
                  <c:v>dipendente ASL</c:v>
                </c:pt>
                <c:pt idx="3">
                  <c:v>dipendente privato o privato convenzionato</c:v>
                </c:pt>
                <c:pt idx="4">
                  <c:v>pensionato</c:v>
                </c:pt>
                <c:pt idx="5">
                  <c:v>non indicato</c:v>
                </c:pt>
              </c:strCache>
            </c:strRef>
          </c:cat>
          <c:val>
            <c:numRef>
              <c:f>Foglio3!$B$51:$G$51</c:f>
              <c:numCache>
                <c:formatCode>0.00%</c:formatCode>
                <c:ptCount val="6"/>
                <c:pt idx="0">
                  <c:v>3.4700000000000002E-2</c:v>
                </c:pt>
                <c:pt idx="1">
                  <c:v>3.4700000000000002E-2</c:v>
                </c:pt>
                <c:pt idx="2">
                  <c:v>0.44440000000000002</c:v>
                </c:pt>
                <c:pt idx="3">
                  <c:v>0.2152</c:v>
                </c:pt>
                <c:pt idx="4">
                  <c:v>9.1999999999999998E-3</c:v>
                </c:pt>
                <c:pt idx="5">
                  <c:v>0.26150000000000001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4-41E0-BC40-21A9335AF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564368"/>
        <c:axId val="252565544"/>
      </c:barChart>
      <c:catAx>
        <c:axId val="25256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5544"/>
        <c:crosses val="autoZero"/>
        <c:auto val="1"/>
        <c:lblAlgn val="ctr"/>
        <c:lblOffset val="100"/>
        <c:noMultiLvlLbl val="0"/>
      </c:catAx>
      <c:valAx>
        <c:axId val="252565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Foglio3!$A$67</c:f>
              <c:strCache>
                <c:ptCount val="1"/>
                <c:pt idx="0">
                  <c:v>142  schede anno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Foglio3!$B$66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Foglio3!$B$67</c:f>
              <c:numCache>
                <c:formatCode>0.00%</c:formatCode>
                <c:ptCount val="1"/>
                <c:pt idx="0">
                  <c:v>0.91610000000000003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6-40F4-8B29-8462202F634B}"/>
            </c:ext>
          </c:extLst>
        </c:ser>
        <c:ser>
          <c:idx val="1"/>
          <c:order val="1"/>
          <c:tx>
            <c:strRef>
              <c:f>Foglio3!$A$68</c:f>
              <c:strCache>
                <c:ptCount val="1"/>
                <c:pt idx="0">
                  <c:v> 225 schede   anno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Foglio3!$B$66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Foglio3!$B$68</c:f>
              <c:numCache>
                <c:formatCode>0.00%</c:formatCode>
                <c:ptCount val="1"/>
                <c:pt idx="0">
                  <c:v>0.69869999999999999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36-40F4-8B29-8462202F634B}"/>
            </c:ext>
          </c:extLst>
        </c:ser>
        <c:ser>
          <c:idx val="2"/>
          <c:order val="2"/>
          <c:tx>
            <c:strRef>
              <c:f>Foglio3!$A$69</c:f>
              <c:strCache>
                <c:ptCount val="1"/>
                <c:pt idx="0">
                  <c:v> 289 schede   anno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Foglio3!$B$66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Foglio3!$B$69</c:f>
              <c:numCache>
                <c:formatCode>0.00%</c:formatCode>
                <c:ptCount val="1"/>
                <c:pt idx="0">
                  <c:v>0.56769999999999998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36-40F4-8B29-8462202F634B}"/>
            </c:ext>
          </c:extLst>
        </c:ser>
        <c:ser>
          <c:idx val="3"/>
          <c:order val="3"/>
          <c:tx>
            <c:strRef>
              <c:f>Foglio3!$A$70</c:f>
              <c:strCache>
                <c:ptCount val="1"/>
                <c:pt idx="0">
                  <c:v>625 schede   anno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Foglio3!$B$66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Foglio3!$B$70</c:f>
              <c:numCache>
                <c:formatCode>0.00%</c:formatCode>
                <c:ptCount val="1"/>
                <c:pt idx="0">
                  <c:v>0.75119999999999998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36-40F4-8B29-8462202F6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565936"/>
        <c:axId val="252566328"/>
      </c:barChart>
      <c:catAx>
        <c:axId val="25256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6328"/>
        <c:crosses val="autoZero"/>
        <c:auto val="1"/>
        <c:lblAlgn val="ctr"/>
        <c:lblOffset val="100"/>
        <c:noMultiLvlLbl val="0"/>
      </c:catAx>
      <c:valAx>
        <c:axId val="25256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Foglio3!$A$75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Foglio3!$B$74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Foglio3!$B$75</c:f>
              <c:numCache>
                <c:formatCode>0.00%</c:formatCode>
                <c:ptCount val="1"/>
                <c:pt idx="0">
                  <c:v>0.61170000000000002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50-4A01-A970-4E7910D5E1E4}"/>
            </c:ext>
          </c:extLst>
        </c:ser>
        <c:ser>
          <c:idx val="1"/>
          <c:order val="1"/>
          <c:tx>
            <c:strRef>
              <c:f>Foglio3!$A$76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Foglio3!$B$74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Foglio3!$B$76</c:f>
              <c:numCache>
                <c:formatCode>0.00%</c:formatCode>
                <c:ptCount val="1"/>
                <c:pt idx="0">
                  <c:v>0.83389999999999997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50-4A01-A970-4E7910D5E1E4}"/>
            </c:ext>
          </c:extLst>
        </c:ser>
        <c:ser>
          <c:idx val="2"/>
          <c:order val="2"/>
          <c:tx>
            <c:strRef>
              <c:f>Foglio3!$A$77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Foglio3!$B$74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Foglio3!$B$77</c:f>
              <c:numCache>
                <c:formatCode>0.00%</c:formatCode>
                <c:ptCount val="1"/>
                <c:pt idx="0">
                  <c:v>0.61760000000000004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50-4A01-A970-4E7910D5E1E4}"/>
            </c:ext>
          </c:extLst>
        </c:ser>
        <c:ser>
          <c:idx val="3"/>
          <c:order val="3"/>
          <c:tx>
            <c:strRef>
              <c:f>Foglio3!$A$78</c:f>
              <c:strCache>
                <c:ptCount val="1"/>
                <c:pt idx="0">
                  <c:v>altre professioni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Foglio3!$B$74</c:f>
              <c:strCache>
                <c:ptCount val="1"/>
                <c:pt idx="0">
                  <c:v>% di schede per rilevazione dei bisogni formativi consegnate</c:v>
                </c:pt>
              </c:strCache>
            </c:strRef>
          </c:cat>
          <c:val>
            <c:numRef>
              <c:f>Foglio3!$B$78</c:f>
              <c:numCache>
                <c:formatCode>0.00%</c:formatCode>
                <c:ptCount val="1"/>
                <c:pt idx="0">
                  <c:v>0.43240000000000001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50-4A01-A970-4E7910D5E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563976"/>
        <c:axId val="252566720"/>
      </c:barChart>
      <c:catAx>
        <c:axId val="25256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6720"/>
        <c:crosses val="autoZero"/>
        <c:auto val="1"/>
        <c:lblAlgn val="ctr"/>
        <c:lblOffset val="100"/>
        <c:noMultiLvlLbl val="0"/>
      </c:catAx>
      <c:valAx>
        <c:axId val="25256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563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OBIETTIVI NAZIONALI PIU' RICHIESTI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Foglio2!$A$22</c:f>
              <c:strCache>
                <c:ptCount val="1"/>
                <c:pt idx="0">
                  <c:v>medici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Foglio2!$B$21:$E$21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Foglio2!$B$22:$E$22</c:f>
              <c:numCache>
                <c:formatCode>0.00%</c:formatCode>
                <c:ptCount val="4"/>
                <c:pt idx="0">
                  <c:v>0.3397</c:v>
                </c:pt>
                <c:pt idx="1">
                  <c:v>0.42299999999999999</c:v>
                </c:pt>
                <c:pt idx="2">
                  <c:v>0.1474</c:v>
                </c:pt>
                <c:pt idx="3">
                  <c:v>0.1346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A0-46AE-A5D3-7963D21B5905}"/>
            </c:ext>
          </c:extLst>
        </c:ser>
        <c:ser>
          <c:idx val="1"/>
          <c:order val="1"/>
          <c:tx>
            <c:strRef>
              <c:f>Foglio2!$A$23</c:f>
              <c:strCache>
                <c:ptCount val="1"/>
                <c:pt idx="0">
                  <c:v>infermieri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Foglio2!$B$21:$E$21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Foglio2!$B$23:$E$23</c:f>
              <c:numCache>
                <c:formatCode>0.00%</c:formatCode>
                <c:ptCount val="4"/>
                <c:pt idx="0">
                  <c:v>0.37730000000000002</c:v>
                </c:pt>
                <c:pt idx="1">
                  <c:v>0.33329999999999999</c:v>
                </c:pt>
                <c:pt idx="2">
                  <c:v>0.1736</c:v>
                </c:pt>
                <c:pt idx="3">
                  <c:v>9.2499999999999999E-2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A0-46AE-A5D3-7963D21B5905}"/>
            </c:ext>
          </c:extLst>
        </c:ser>
        <c:ser>
          <c:idx val="2"/>
          <c:order val="2"/>
          <c:tx>
            <c:strRef>
              <c:f>Foglio2!$A$24</c:f>
              <c:strCache>
                <c:ptCount val="1"/>
                <c:pt idx="0">
                  <c:v>odontoiatri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Foglio2!$B$21:$E$21</c:f>
              <c:numCache>
                <c:formatCode>General</c:formatCode>
                <c:ptCount val="4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15</c:v>
                </c:pt>
              </c:numCache>
            </c:numRef>
          </c:cat>
          <c:val>
            <c:numRef>
              <c:f>Foglio2!$B$24:$E$24</c:f>
              <c:numCache>
                <c:formatCode>0.00%</c:formatCode>
                <c:ptCount val="4"/>
                <c:pt idx="0">
                  <c:v>9.5200000000000007E-2</c:v>
                </c:pt>
                <c:pt idx="1">
                  <c:v>4.7600000000000003E-2</c:v>
                </c:pt>
                <c:pt idx="2">
                  <c:v>0.23799999999999999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A0-46AE-A5D3-7963D21B5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724272"/>
        <c:axId val="252723096"/>
      </c:barChart>
      <c:catAx>
        <c:axId val="25272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3096"/>
        <c:crosses val="autoZero"/>
        <c:auto val="1"/>
        <c:lblAlgn val="ctr"/>
        <c:lblOffset val="100"/>
        <c:noMultiLvlLbl val="0"/>
      </c:catAx>
      <c:valAx>
        <c:axId val="25272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527242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8C2559-0793-422E-A73E-3ACD9DA3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977272"/>
            <a:ext cx="8915399" cy="2262781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SOCIETA’ MEDICA LAZZARO SPALLANZANI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169F1B-1FE2-4BDD-ADAA-B56400E441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RELAZIONE DEL PRESIDENTE</a:t>
            </a:r>
          </a:p>
          <a:p>
            <a:r>
              <a:rPr lang="it-I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maggio 2024</a:t>
            </a:r>
          </a:p>
        </p:txBody>
      </p:sp>
    </p:spTree>
    <p:extLst>
      <p:ext uri="{BB962C8B-B14F-4D97-AF65-F5344CB8AC3E}">
        <p14:creationId xmlns:p14="http://schemas.microsoft.com/office/powerpoint/2010/main" val="3239442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329CBF-03A9-414B-9C04-81302390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DISTRIBUZIONE PER ETA’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3A544E24-E760-44CA-B067-E0353E7FE1F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AFD31E3E-B0E4-4082-8918-B6A3BEF2C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461247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spostamento verso le fasce di età più giovani è dovuto soprattutto al contributo degli infermieri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939C8380-5D9E-4631-BE23-083857BD37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50653"/>
              </p:ext>
            </p:extLst>
          </p:nvPr>
        </p:nvGraphicFramePr>
        <p:xfrm>
          <a:off x="2519082" y="4014788"/>
          <a:ext cx="4424645" cy="1668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062">
                  <a:extLst>
                    <a:ext uri="{9D8B030D-6E8A-4147-A177-3AD203B41FA5}">
                      <a16:colId xmlns:a16="http://schemas.microsoft.com/office/drawing/2014/main" val="3500030922"/>
                    </a:ext>
                  </a:extLst>
                </a:gridCol>
                <a:gridCol w="694062">
                  <a:extLst>
                    <a:ext uri="{9D8B030D-6E8A-4147-A177-3AD203B41FA5}">
                      <a16:colId xmlns:a16="http://schemas.microsoft.com/office/drawing/2014/main" val="2976886930"/>
                    </a:ext>
                  </a:extLst>
                </a:gridCol>
                <a:gridCol w="780820">
                  <a:extLst>
                    <a:ext uri="{9D8B030D-6E8A-4147-A177-3AD203B41FA5}">
                      <a16:colId xmlns:a16="http://schemas.microsoft.com/office/drawing/2014/main" val="1743386342"/>
                    </a:ext>
                  </a:extLst>
                </a:gridCol>
                <a:gridCol w="694062">
                  <a:extLst>
                    <a:ext uri="{9D8B030D-6E8A-4147-A177-3AD203B41FA5}">
                      <a16:colId xmlns:a16="http://schemas.microsoft.com/office/drawing/2014/main" val="1280233468"/>
                    </a:ext>
                  </a:extLst>
                </a:gridCol>
                <a:gridCol w="694062">
                  <a:extLst>
                    <a:ext uri="{9D8B030D-6E8A-4147-A177-3AD203B41FA5}">
                      <a16:colId xmlns:a16="http://schemas.microsoft.com/office/drawing/2014/main" val="667179939"/>
                    </a:ext>
                  </a:extLst>
                </a:gridCol>
                <a:gridCol w="867577">
                  <a:extLst>
                    <a:ext uri="{9D8B030D-6E8A-4147-A177-3AD203B41FA5}">
                      <a16:colId xmlns:a16="http://schemas.microsoft.com/office/drawing/2014/main" val="252389484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&lt; 40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40 -55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56 - 65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&gt; 65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non indicata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970888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142  schede anno 2020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20,42%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23,94%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23,94%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19,71%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11,97%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4463010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225 schede   anno 2021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18,66%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22,66%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22,66%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20,44%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15,55%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825563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289 schede   anno 2022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19,03%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28,37%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18,68%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22,14%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11,76%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332222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625 schede   anno 2023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22,75%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18,04%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10,24%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16,32%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57589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34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329CBF-03A9-414B-9C04-81302390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DISTRIBUZIONE PER ETA’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AFD31E3E-B0E4-4082-8918-B6A3BEF2C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461247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spostamento verso le fasce di età più giovani è dovuto soprattutto al contributo degli infermieri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538176D3-C886-4FC9-B7C7-D952F854D81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1941875-C432-4D87-AB26-642BDE721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84427"/>
              </p:ext>
            </p:extLst>
          </p:nvPr>
        </p:nvGraphicFramePr>
        <p:xfrm>
          <a:off x="2589212" y="4014788"/>
          <a:ext cx="4203700" cy="1592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000">
                  <a:extLst>
                    <a:ext uri="{9D8B030D-6E8A-4147-A177-3AD203B41FA5}">
                      <a16:colId xmlns:a16="http://schemas.microsoft.com/office/drawing/2014/main" val="247155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6428559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5912857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57593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6321468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75606300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&lt; 40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40 -55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56 - 65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&gt; 65 anni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non indicata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929517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medici anno 2023 su 156 schede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20,51%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7,69%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17,30%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36,53%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183562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infermieri anno 2023 su 432 schede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22,68%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41,43%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17,82%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1,15%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16,20%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0535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94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468A1A-5608-49FE-ABC5-A24852D3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ANCHE LA POSIZIONE LAVORATIVA SI E’ MODIFICATA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A7C6A-760D-404D-B1BA-5E0159C0C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3600" y="2133600"/>
            <a:ext cx="4769476" cy="1783976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L’aumento percentuale dei dipendenti ASL  e del privato convenzionato. È  un dato importante, anche in questo caso il contributo più consistente è dato dagli infermieri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686A263B-95BD-4F2B-978C-87A4BAF3093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646396"/>
              </p:ext>
            </p:extLst>
          </p:nvPr>
        </p:nvGraphicFramePr>
        <p:xfrm>
          <a:off x="7028329" y="2125662"/>
          <a:ext cx="4476284" cy="410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0EB45FB-FADF-475B-965E-5B3FDA0E1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68486"/>
              </p:ext>
            </p:extLst>
          </p:nvPr>
        </p:nvGraphicFramePr>
        <p:xfrm>
          <a:off x="1353671" y="4138238"/>
          <a:ext cx="5674658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45">
                  <a:extLst>
                    <a:ext uri="{9D8B030D-6E8A-4147-A177-3AD203B41FA5}">
                      <a16:colId xmlns:a16="http://schemas.microsoft.com/office/drawing/2014/main" val="4282614515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2420182763"/>
                    </a:ext>
                  </a:extLst>
                </a:gridCol>
                <a:gridCol w="865626">
                  <a:extLst>
                    <a:ext uri="{9D8B030D-6E8A-4147-A177-3AD203B41FA5}">
                      <a16:colId xmlns:a16="http://schemas.microsoft.com/office/drawing/2014/main" val="1091878948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2276690975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1600290036"/>
                    </a:ext>
                  </a:extLst>
                </a:gridCol>
                <a:gridCol w="961807">
                  <a:extLst>
                    <a:ext uri="{9D8B030D-6E8A-4147-A177-3AD203B41FA5}">
                      <a16:colId xmlns:a16="http://schemas.microsoft.com/office/drawing/2014/main" val="2219456487"/>
                    </a:ext>
                  </a:extLst>
                </a:gridCol>
                <a:gridCol w="769445">
                  <a:extLst>
                    <a:ext uri="{9D8B030D-6E8A-4147-A177-3AD203B41FA5}">
                      <a16:colId xmlns:a16="http://schemas.microsoft.com/office/drawing/2014/main" val="81450859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libero professionista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convenzionato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dipendente ASL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dipendente privato o privato convenzionato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pensionato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non indicato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591116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 dirty="0">
                          <a:effectLst/>
                        </a:rPr>
                        <a:t>142  schede anno 2020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44,36%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10,56%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9,15%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14,08%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10,56%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11,26%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467857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225 schede   anno 2021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40,44%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12%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10,22%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20,44%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10,66%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6,22%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511126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289 schede   anno 2022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24,91%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11,07%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21,79%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15,22%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14,53%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12,45%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314519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625 schede   anno 2023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11,68%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8,16%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34,56%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16,32%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>
                          <a:effectLst/>
                        </a:rPr>
                        <a:t>7,84%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u="none" strike="noStrike" dirty="0">
                          <a:effectLst/>
                        </a:rPr>
                        <a:t>21,44%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02747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826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468A1A-5608-49FE-ABC5-A24852D3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ANCHE LA POSIZIONE LAVORATIVA SI E’ MODIFICATA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A7C6A-760D-404D-B1BA-5E0159C0C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3600" y="2133600"/>
            <a:ext cx="4769476" cy="1783976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L’aumento percentuale dei dipendenti ASL  e del privato convenzionato. È  un dato importante, anche in questo caso il contributo più consistente è dato dagli infermieri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909EA2F3-F10F-4259-9972-1A2796185D3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0E4128B9-D34F-4EDE-84C0-E11117B51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91188"/>
              </p:ext>
            </p:extLst>
          </p:nvPr>
        </p:nvGraphicFramePr>
        <p:xfrm>
          <a:off x="1891553" y="4078941"/>
          <a:ext cx="5091953" cy="1424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466">
                  <a:extLst>
                    <a:ext uri="{9D8B030D-6E8A-4147-A177-3AD203B41FA5}">
                      <a16:colId xmlns:a16="http://schemas.microsoft.com/office/drawing/2014/main" val="417600471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446657"/>
                    </a:ext>
                  </a:extLst>
                </a:gridCol>
                <a:gridCol w="752373">
                  <a:extLst>
                    <a:ext uri="{9D8B030D-6E8A-4147-A177-3AD203B41FA5}">
                      <a16:colId xmlns:a16="http://schemas.microsoft.com/office/drawing/2014/main" val="256246899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2221099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1484149"/>
                    </a:ext>
                  </a:extLst>
                </a:gridCol>
                <a:gridCol w="819550">
                  <a:extLst>
                    <a:ext uri="{9D8B030D-6E8A-4147-A177-3AD203B41FA5}">
                      <a16:colId xmlns:a16="http://schemas.microsoft.com/office/drawing/2014/main" val="376751236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14869548"/>
                    </a:ext>
                  </a:extLst>
                </a:gridCol>
              </a:tblGrid>
              <a:tr h="412377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 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libero </a:t>
                      </a:r>
                      <a:r>
                        <a:rPr lang="it-IT" sz="900" b="1" u="none" strike="noStrike" dirty="0" err="1">
                          <a:effectLst/>
                        </a:rPr>
                        <a:t>professio-nista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 err="1">
                          <a:effectLst/>
                        </a:rPr>
                        <a:t>Convenzio</a:t>
                      </a:r>
                      <a:endParaRPr lang="it-IT" sz="9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dipendente ASL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dipendente privato o privato </a:t>
                      </a:r>
                      <a:r>
                        <a:rPr lang="it-IT" sz="900" b="1" u="none" strike="noStrike" dirty="0" err="1">
                          <a:effectLst/>
                        </a:rPr>
                        <a:t>convenzio</a:t>
                      </a:r>
                      <a:endParaRPr lang="it-IT" sz="9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1" u="none" strike="noStrike" dirty="0">
                          <a:effectLst/>
                        </a:rPr>
                        <a:t>pensionato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u="none" strike="noStrike" dirty="0">
                          <a:effectLst/>
                        </a:rPr>
                        <a:t>non indicato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240438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156 medici anno 2023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21,79%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14,10%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1,92%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16,92%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720007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432 infermieri anno 2023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3,47%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3,47%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44,44%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21,52%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0,92%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26,15%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1304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651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52CA1-E0AF-49F7-A61D-0519594A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INDICAZIONI SUI BISOGNI FORMATIVI ESPRESSI DAI PARTECIPANTI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C59F4-C763-4357-AF59-8EB3CA7B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963271"/>
          </a:xfrm>
        </p:spPr>
        <p:txBody>
          <a:bodyPr/>
          <a:lstStyle/>
          <a:p>
            <a:r>
              <a:rPr lang="it-IT" dirty="0"/>
              <a:t>La percentuale di schede consegnate dai partecipanti è consistente.</a:t>
            </a:r>
          </a:p>
          <a:p>
            <a:r>
              <a:rPr lang="it-IT" dirty="0"/>
              <a:t>Anche in questo vedendo i dati del 2023 il contributo più consistente è dato dagli infermieri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D17A85A-B8D1-4DE4-B814-96CEF4D6FEC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7CFE910-ADC0-46C5-902A-E3CB4C959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158375"/>
              </p:ext>
            </p:extLst>
          </p:nvPr>
        </p:nvGraphicFramePr>
        <p:xfrm>
          <a:off x="2832848" y="4258684"/>
          <a:ext cx="3263152" cy="216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7247">
                  <a:extLst>
                    <a:ext uri="{9D8B030D-6E8A-4147-A177-3AD203B41FA5}">
                      <a16:colId xmlns:a16="http://schemas.microsoft.com/office/drawing/2014/main" val="4068939524"/>
                    </a:ext>
                  </a:extLst>
                </a:gridCol>
                <a:gridCol w="1305905">
                  <a:extLst>
                    <a:ext uri="{9D8B030D-6E8A-4147-A177-3AD203B41FA5}">
                      <a16:colId xmlns:a16="http://schemas.microsoft.com/office/drawing/2014/main" val="288845304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u="none" strike="noStrike" dirty="0">
                          <a:effectLst/>
                        </a:rPr>
                        <a:t>% di schede per rilevazione dei bisogni formativi consegnate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400982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142  schede anno 2020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>
                          <a:effectLst/>
                        </a:rPr>
                        <a:t>91,61%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336101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 225 schede   anno 2021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69,87%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495725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 289 schede   anno 2022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56,77%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450854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>
                          <a:effectLst/>
                        </a:rPr>
                        <a:t>625 schede   anno 2023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75,12%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0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615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52CA1-E0AF-49F7-A61D-0519594AC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INDICAZIONI SUI BISOGNI FORMATIVI ESPRESSI DAI PARTECIPANTI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C59F4-C763-4357-AF59-8EB3CA7B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963271"/>
          </a:xfrm>
        </p:spPr>
        <p:txBody>
          <a:bodyPr/>
          <a:lstStyle/>
          <a:p>
            <a:r>
              <a:rPr lang="it-IT" dirty="0"/>
              <a:t>La percentuale di schede consegnate dai partecipanti è consistente.</a:t>
            </a:r>
          </a:p>
          <a:p>
            <a:r>
              <a:rPr lang="it-IT" dirty="0"/>
              <a:t>Anche in questo vedendo i dati del 2023 il contributo più consistente è dato dagli infermieri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FF9B1F15-0C5B-46CD-8087-62A1D4F0300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BA8E2D0-6DF9-411D-9FB7-BC49E6D26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3797"/>
              </p:ext>
            </p:extLst>
          </p:nvPr>
        </p:nvGraphicFramePr>
        <p:xfrm>
          <a:off x="2904565" y="4397470"/>
          <a:ext cx="3361764" cy="17500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4267">
                  <a:extLst>
                    <a:ext uri="{9D8B030D-6E8A-4147-A177-3AD203B41FA5}">
                      <a16:colId xmlns:a16="http://schemas.microsoft.com/office/drawing/2014/main" val="993883647"/>
                    </a:ext>
                  </a:extLst>
                </a:gridCol>
                <a:gridCol w="1367497">
                  <a:extLst>
                    <a:ext uri="{9D8B030D-6E8A-4147-A177-3AD203B41FA5}">
                      <a16:colId xmlns:a16="http://schemas.microsoft.com/office/drawing/2014/main" val="4023307287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u="none" strike="noStrike" dirty="0">
                          <a:effectLst/>
                        </a:rPr>
                        <a:t>% di schede per rilevazione dei bisogni formativi consegnate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7690027"/>
                  </a:ext>
                </a:extLst>
              </a:tr>
              <a:tr h="2641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medici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61,17%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606357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infermieri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83,39%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9841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odontoiatri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u="none" strike="noStrike" dirty="0">
                          <a:effectLst/>
                        </a:rPr>
                        <a:t>61,76%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62078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u="none" strike="noStrike" dirty="0">
                          <a:effectLst/>
                        </a:rPr>
                        <a:t>altre professioni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u="none" strike="noStrike" dirty="0">
                          <a:effectLst/>
                        </a:rPr>
                        <a:t>43,24%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3514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837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FD394-1658-4CDB-BB14-090D83B1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3300" y="453781"/>
            <a:ext cx="8911687" cy="128089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INDICATI DAI PARTECIPANTI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B71109-B182-4CC0-A1ED-D03F940E2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57082" y="1819836"/>
            <a:ext cx="5047382" cy="3777622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21</a:t>
            </a:r>
            <a:r>
              <a:rPr lang="it-IT" dirty="0"/>
              <a:t>. Trattamento del dolore acuto e cronico. </a:t>
            </a:r>
            <a:r>
              <a:rPr lang="it-IT" u="sng" dirty="0" err="1"/>
              <a:t>Palliazione</a:t>
            </a:r>
            <a:r>
              <a:rPr lang="it-IT" dirty="0"/>
              <a:t> </a:t>
            </a:r>
          </a:p>
          <a:p>
            <a:r>
              <a:rPr lang="it-IT" b="1" dirty="0"/>
              <a:t>22</a:t>
            </a:r>
            <a:r>
              <a:rPr lang="it-IT" dirty="0"/>
              <a:t>. </a:t>
            </a:r>
            <a:r>
              <a:rPr lang="it-IT" u="sng" dirty="0"/>
              <a:t>Fragilità e cronicità </a:t>
            </a:r>
            <a:r>
              <a:rPr lang="it-IT" dirty="0"/>
              <a:t>(minori, anziani, dipendenze da stupefacenti, alcool e ludopatia, salute mentale), nuove povertà, tutela degli aspetti assistenziali, sociosanitari, e socioassistenziali</a:t>
            </a:r>
          </a:p>
          <a:p>
            <a:r>
              <a:rPr lang="it-IT" dirty="0"/>
              <a:t> </a:t>
            </a:r>
            <a:r>
              <a:rPr lang="it-IT" b="1" dirty="0"/>
              <a:t>23</a:t>
            </a:r>
            <a:r>
              <a:rPr lang="it-IT" dirty="0"/>
              <a:t>. Sicurezza e igiene alimentari, </a:t>
            </a:r>
            <a:r>
              <a:rPr lang="it-IT" u="sng" dirty="0"/>
              <a:t>nutrizione e/o patologie correlate </a:t>
            </a:r>
          </a:p>
          <a:p>
            <a:r>
              <a:rPr lang="it-IT" b="1" dirty="0"/>
              <a:t>15</a:t>
            </a:r>
            <a:r>
              <a:rPr lang="it-IT" dirty="0"/>
              <a:t>. </a:t>
            </a:r>
            <a:r>
              <a:rPr lang="it-IT" u="sng" dirty="0"/>
              <a:t>Multiculturalità</a:t>
            </a:r>
            <a:r>
              <a:rPr lang="it-IT" dirty="0"/>
              <a:t> e cultura dell'accoglienza nell' attività sanitaria, medicina relativa alle popolazioni migranti 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9FE82CD-2A2B-4F35-89B5-20D05D1730D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2998650"/>
              </p:ext>
            </p:extLst>
          </p:nvPr>
        </p:nvGraphicFramePr>
        <p:xfrm>
          <a:off x="6967258" y="1819208"/>
          <a:ext cx="4426884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9B907993-6C6B-4797-B74A-CEC1770D9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3752"/>
              </p:ext>
            </p:extLst>
          </p:nvPr>
        </p:nvGraphicFramePr>
        <p:xfrm>
          <a:off x="2124633" y="5512921"/>
          <a:ext cx="4679831" cy="891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039">
                  <a:extLst>
                    <a:ext uri="{9D8B030D-6E8A-4147-A177-3AD203B41FA5}">
                      <a16:colId xmlns:a16="http://schemas.microsoft.com/office/drawing/2014/main" val="2989581184"/>
                    </a:ext>
                  </a:extLst>
                </a:gridCol>
                <a:gridCol w="894948">
                  <a:extLst>
                    <a:ext uri="{9D8B030D-6E8A-4147-A177-3AD203B41FA5}">
                      <a16:colId xmlns:a16="http://schemas.microsoft.com/office/drawing/2014/main" val="1253695321"/>
                    </a:ext>
                  </a:extLst>
                </a:gridCol>
                <a:gridCol w="894948">
                  <a:extLst>
                    <a:ext uri="{9D8B030D-6E8A-4147-A177-3AD203B41FA5}">
                      <a16:colId xmlns:a16="http://schemas.microsoft.com/office/drawing/2014/main" val="3849320099"/>
                    </a:ext>
                  </a:extLst>
                </a:gridCol>
                <a:gridCol w="894948">
                  <a:extLst>
                    <a:ext uri="{9D8B030D-6E8A-4147-A177-3AD203B41FA5}">
                      <a16:colId xmlns:a16="http://schemas.microsoft.com/office/drawing/2014/main" val="1210119378"/>
                    </a:ext>
                  </a:extLst>
                </a:gridCol>
                <a:gridCol w="894948">
                  <a:extLst>
                    <a:ext uri="{9D8B030D-6E8A-4147-A177-3AD203B41FA5}">
                      <a16:colId xmlns:a16="http://schemas.microsoft.com/office/drawing/2014/main" val="890179113"/>
                    </a:ext>
                  </a:extLst>
                </a:gridCol>
              </a:tblGrid>
              <a:tr h="2228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21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22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23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15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74634716"/>
                  </a:ext>
                </a:extLst>
              </a:tr>
              <a:tr h="2228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medici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33,97%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42,30%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14,74%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13,46%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2956118"/>
                  </a:ext>
                </a:extLst>
              </a:tr>
              <a:tr h="2228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37,73%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33,33%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17,36%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9,25%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47678502"/>
                  </a:ext>
                </a:extLst>
              </a:tr>
              <a:tr h="22282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9,52%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4,76%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23,80%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0,00%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2366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171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036AF39-2C87-4FE3-B7DF-EB28CEA8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775BD571-8EC4-478A-AF84-2BD4588257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4310289"/>
              </p:ext>
            </p:extLst>
          </p:nvPr>
        </p:nvGraphicFramePr>
        <p:xfrm>
          <a:off x="7191375" y="2026024"/>
          <a:ext cx="4313238" cy="387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BD5EBFF-E1EC-4770-BE9D-BCC29C3ED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766047"/>
          </a:xfrm>
        </p:spPr>
        <p:txBody>
          <a:bodyPr/>
          <a:lstStyle/>
          <a:p>
            <a:r>
              <a:rPr lang="it-IT" dirty="0"/>
              <a:t>Il dato più importante è la crescita importante degli obiettivi 21 e 22  e anche se con percentuali </a:t>
            </a:r>
            <a:r>
              <a:rPr lang="it-IT"/>
              <a:t>minori l’obiettivo 23 e </a:t>
            </a:r>
            <a:r>
              <a:rPr lang="it-IT" dirty="0"/>
              <a:t>15 conferma percentuali in linea con il 2022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997E7FED-8A9E-4750-B0B1-2264331C1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717853"/>
              </p:ext>
            </p:extLst>
          </p:nvPr>
        </p:nvGraphicFramePr>
        <p:xfrm>
          <a:off x="2689412" y="3964968"/>
          <a:ext cx="4313236" cy="2164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868">
                  <a:extLst>
                    <a:ext uri="{9D8B030D-6E8A-4147-A177-3AD203B41FA5}">
                      <a16:colId xmlns:a16="http://schemas.microsoft.com/office/drawing/2014/main" val="873860190"/>
                    </a:ext>
                  </a:extLst>
                </a:gridCol>
                <a:gridCol w="824842">
                  <a:extLst>
                    <a:ext uri="{9D8B030D-6E8A-4147-A177-3AD203B41FA5}">
                      <a16:colId xmlns:a16="http://schemas.microsoft.com/office/drawing/2014/main" val="2731855714"/>
                    </a:ext>
                  </a:extLst>
                </a:gridCol>
                <a:gridCol w="824842">
                  <a:extLst>
                    <a:ext uri="{9D8B030D-6E8A-4147-A177-3AD203B41FA5}">
                      <a16:colId xmlns:a16="http://schemas.microsoft.com/office/drawing/2014/main" val="2652209438"/>
                    </a:ext>
                  </a:extLst>
                </a:gridCol>
                <a:gridCol w="824842">
                  <a:extLst>
                    <a:ext uri="{9D8B030D-6E8A-4147-A177-3AD203B41FA5}">
                      <a16:colId xmlns:a16="http://schemas.microsoft.com/office/drawing/2014/main" val="4116805780"/>
                    </a:ext>
                  </a:extLst>
                </a:gridCol>
                <a:gridCol w="824842">
                  <a:extLst>
                    <a:ext uri="{9D8B030D-6E8A-4147-A177-3AD203B41FA5}">
                      <a16:colId xmlns:a16="http://schemas.microsoft.com/office/drawing/2014/main" val="660194068"/>
                    </a:ext>
                  </a:extLst>
                </a:gridCol>
              </a:tblGrid>
              <a:tr h="257408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36522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400</a:t>
                      </a:r>
                      <a:r>
                        <a:rPr lang="it-IT" sz="1100" u="none" strike="noStrike" dirty="0">
                          <a:effectLst/>
                        </a:rPr>
                        <a:t> schede anno 2019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33,50%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24,75%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106390"/>
                  </a:ext>
                </a:extLst>
              </a:tr>
              <a:tr h="443874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142</a:t>
                      </a:r>
                      <a:r>
                        <a:rPr lang="it-IT" sz="1100" u="none" strike="noStrike" dirty="0">
                          <a:effectLst/>
                        </a:rPr>
                        <a:t>  schede anno 2020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33,09%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18,30%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26,76%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8,45%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38553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225</a:t>
                      </a:r>
                      <a:r>
                        <a:rPr lang="it-IT" sz="1100" u="none" strike="noStrike" dirty="0">
                          <a:effectLst/>
                        </a:rPr>
                        <a:t> schede anno 2021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26,66%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21,77%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929665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289</a:t>
                      </a:r>
                      <a:r>
                        <a:rPr lang="it-IT" sz="1100" u="none" strike="noStrike" dirty="0">
                          <a:effectLst/>
                        </a:rPr>
                        <a:t> schede anno 2022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25,60%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24,56%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16,60%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11,41%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20615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625</a:t>
                      </a:r>
                      <a:r>
                        <a:rPr lang="it-IT" sz="1100" u="none" strike="noStrike" dirty="0">
                          <a:effectLst/>
                        </a:rPr>
                        <a:t> schede anno 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34,88%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34,56%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17,44%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9,92%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87098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333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D036AF39-2C87-4FE3-B7DF-EB28CEA8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ALCUNE RIFLESSIONI PER IL FUTURO CHE VENGONO DA QUESTI RISULTATI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087713-9CE6-49E8-8220-D940C721C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 4 obiettivi formativi riguardano i grandi temi che delineano le sfide e i cambiamenti a cui la sanità dei prossimi anni sarà chiamata a rispondere:</a:t>
            </a:r>
          </a:p>
          <a:p>
            <a:pPr lvl="1"/>
            <a:r>
              <a:rPr lang="it-IT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fine vita</a:t>
            </a:r>
          </a:p>
          <a:p>
            <a:pPr lvl="1"/>
            <a:r>
              <a:rPr lang="it-IT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fragilità che rispetto agli anni scorsi registra l’aumento più consistente</a:t>
            </a:r>
          </a:p>
          <a:p>
            <a:pPr lvl="1"/>
            <a:r>
              <a:rPr lang="it-IT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patologie collegate alla alimentazione</a:t>
            </a:r>
          </a:p>
          <a:p>
            <a:pPr lvl="1"/>
            <a:r>
              <a:rPr lang="it-IT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multiculturalità</a:t>
            </a:r>
          </a:p>
          <a:p>
            <a:r>
              <a:rPr lang="it-I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ci sono due elementi importanti:</a:t>
            </a:r>
          </a:p>
          <a:p>
            <a:pPr lvl="1"/>
            <a:r>
              <a:rPr lang="it-IT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in gran parte obiettivi tecnico-professionali</a:t>
            </a:r>
          </a:p>
          <a:p>
            <a:pPr lvl="1"/>
            <a:r>
              <a:rPr lang="it-IT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sono gli obiettivi più richiesti sia dai medici che dagli infermieri a conferma della importanza della trasversalità della formazione tra le diverse professioni sanitarie</a:t>
            </a:r>
          </a:p>
          <a:p>
            <a:pPr lvl="1"/>
            <a:endParaRPr lang="it-IT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5928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901099-954B-4975-854F-51F31675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CHE RIGUARDANO LA PROMOZIONE DELLA SALUTE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26DA07-FADE-4A26-AE6D-87A36B328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15671" y="2133600"/>
            <a:ext cx="4787405" cy="3263153"/>
          </a:xfrm>
        </p:spPr>
        <p:txBody>
          <a:bodyPr/>
          <a:lstStyle/>
          <a:p>
            <a:r>
              <a:rPr lang="it-IT" b="1" dirty="0"/>
              <a:t>10</a:t>
            </a:r>
            <a:r>
              <a:rPr lang="it-IT" dirty="0"/>
              <a:t>. Epidemiologia - </a:t>
            </a:r>
            <a:r>
              <a:rPr lang="it-IT" u="sng" dirty="0"/>
              <a:t>prevenzione e promozione della salute </a:t>
            </a:r>
            <a:r>
              <a:rPr lang="it-IT" dirty="0"/>
              <a:t>– diagnostica – tossicologia con acquisizione di nozioni tecnico-professionali</a:t>
            </a:r>
          </a:p>
          <a:p>
            <a:r>
              <a:rPr lang="it-IT" b="1" dirty="0"/>
              <a:t>26</a:t>
            </a:r>
            <a:r>
              <a:rPr lang="it-IT" dirty="0"/>
              <a:t>. </a:t>
            </a:r>
            <a:r>
              <a:rPr lang="it-IT" u="sng" dirty="0"/>
              <a:t>Sicurezza e igiene ambientali </a:t>
            </a:r>
            <a:r>
              <a:rPr lang="it-IT" dirty="0"/>
              <a:t>(aria, acqua e suolo) e/o patologie correlate </a:t>
            </a:r>
          </a:p>
          <a:p>
            <a:r>
              <a:rPr lang="it-IT" b="1" dirty="0"/>
              <a:t>27</a:t>
            </a:r>
            <a:r>
              <a:rPr lang="it-IT" u="sng" dirty="0"/>
              <a:t>. Sicurezza e igiene negli ambienti e nei luoghi di lavoro</a:t>
            </a:r>
            <a:r>
              <a:rPr lang="it-IT" dirty="0"/>
              <a:t> e patologie correlate. </a:t>
            </a:r>
            <a:r>
              <a:rPr lang="it-IT" u="sng" dirty="0"/>
              <a:t>Radioprotezione</a:t>
            </a:r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0BDA3F8A-2AA5-4BEE-AF65-69C704BB235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8294244"/>
              </p:ext>
            </p:extLst>
          </p:nvPr>
        </p:nvGraphicFramePr>
        <p:xfrm>
          <a:off x="6903076" y="1905000"/>
          <a:ext cx="4601537" cy="399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E488B338-2713-4F6A-A21B-11903819A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482970"/>
              </p:ext>
            </p:extLst>
          </p:nvPr>
        </p:nvGraphicFramePr>
        <p:xfrm>
          <a:off x="2115671" y="5502370"/>
          <a:ext cx="4168588" cy="73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1560">
                  <a:extLst>
                    <a:ext uri="{9D8B030D-6E8A-4147-A177-3AD203B41FA5}">
                      <a16:colId xmlns:a16="http://schemas.microsoft.com/office/drawing/2014/main" val="2694908093"/>
                    </a:ext>
                  </a:extLst>
                </a:gridCol>
                <a:gridCol w="985676">
                  <a:extLst>
                    <a:ext uri="{9D8B030D-6E8A-4147-A177-3AD203B41FA5}">
                      <a16:colId xmlns:a16="http://schemas.microsoft.com/office/drawing/2014/main" val="4041707050"/>
                    </a:ext>
                  </a:extLst>
                </a:gridCol>
                <a:gridCol w="985676">
                  <a:extLst>
                    <a:ext uri="{9D8B030D-6E8A-4147-A177-3AD203B41FA5}">
                      <a16:colId xmlns:a16="http://schemas.microsoft.com/office/drawing/2014/main" val="986128328"/>
                    </a:ext>
                  </a:extLst>
                </a:gridCol>
                <a:gridCol w="985676">
                  <a:extLst>
                    <a:ext uri="{9D8B030D-6E8A-4147-A177-3AD203B41FA5}">
                      <a16:colId xmlns:a16="http://schemas.microsoft.com/office/drawing/2014/main" val="240215715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10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26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27441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medici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17,94%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10,25%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7,05%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909352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infermieri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13,88%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8,10%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5,78%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6703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23,80%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9,52%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14,28%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94135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30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55FE5-3DD9-4CB3-96BA-87E2986A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DI ATTIVITA’ DEL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3D9966-15FF-4246-A65D-F622789FE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1306" y="2133600"/>
            <a:ext cx="4313864" cy="3777622"/>
          </a:xfrm>
        </p:spPr>
        <p:txBody>
          <a:bodyPr>
            <a:normAutofit/>
          </a:bodyPr>
          <a:lstStyle/>
          <a:p>
            <a:r>
              <a:rPr lang="it-IT" sz="2000" b="1" dirty="0"/>
              <a:t>29 eventi realizzati </a:t>
            </a:r>
            <a:r>
              <a:rPr lang="it-IT" sz="2000" dirty="0"/>
              <a:t>pari al 90% del PF programmato</a:t>
            </a:r>
          </a:p>
          <a:p>
            <a:r>
              <a:rPr lang="it-IT" sz="2000" dirty="0"/>
              <a:t>Complessivamente 832 partecipanti compresi professionisti senza obbligo ECM. </a:t>
            </a:r>
            <a:r>
              <a:rPr lang="it-IT" sz="2000" b="1" dirty="0"/>
              <a:t>Sono stati erogati crediti  a 794 professionisti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E416ABA6-A944-4F0A-AEB2-45B43F2DFCD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8760837"/>
              </p:ext>
            </p:extLst>
          </p:nvPr>
        </p:nvGraphicFramePr>
        <p:xfrm>
          <a:off x="6911788" y="2026023"/>
          <a:ext cx="4745223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12">
                  <a:extLst>
                    <a:ext uri="{9D8B030D-6E8A-4147-A177-3AD203B41FA5}">
                      <a16:colId xmlns:a16="http://schemas.microsoft.com/office/drawing/2014/main" val="784163091"/>
                    </a:ext>
                  </a:extLst>
                </a:gridCol>
                <a:gridCol w="891825">
                  <a:extLst>
                    <a:ext uri="{9D8B030D-6E8A-4147-A177-3AD203B41FA5}">
                      <a16:colId xmlns:a16="http://schemas.microsoft.com/office/drawing/2014/main" val="1020490192"/>
                    </a:ext>
                  </a:extLst>
                </a:gridCol>
                <a:gridCol w="1572593">
                  <a:extLst>
                    <a:ext uri="{9D8B030D-6E8A-4147-A177-3AD203B41FA5}">
                      <a16:colId xmlns:a16="http://schemas.microsoft.com/office/drawing/2014/main" val="4151926829"/>
                    </a:ext>
                  </a:extLst>
                </a:gridCol>
                <a:gridCol w="1572593">
                  <a:extLst>
                    <a:ext uri="{9D8B030D-6E8A-4147-A177-3AD203B41FA5}">
                      <a16:colId xmlns:a16="http://schemas.microsoft.com/office/drawing/2014/main" val="2244295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anno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n.</a:t>
                      </a:r>
                    </a:p>
                    <a:p>
                      <a:r>
                        <a:rPr lang="it-IT" sz="1600" dirty="0"/>
                        <a:t>eventi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/>
                        <a:t>n.partecipanti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Crediti ECM erogati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92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>
                          <a:latin typeface="+mn-lt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1079,5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96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>
                          <a:latin typeface="+mn-lt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2151,3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627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dirty="0">
                          <a:latin typeface="+mn-lt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latin typeface="+mn-lt"/>
                        </a:rPr>
                        <a:t>2695,5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43608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66090270-8B6E-4BDC-8A95-3989E7FE6CAE}"/>
              </a:ext>
            </a:extLst>
          </p:cNvPr>
          <p:cNvSpPr txBox="1"/>
          <p:nvPr/>
        </p:nvSpPr>
        <p:spPr>
          <a:xfrm>
            <a:off x="6911788" y="4022411"/>
            <a:ext cx="48687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 lo stop dovuto alla emergenza COVID siamo tornati agli eventi in presenza e il livello di attività sta aumentando anche se con numero di eventi minori, ma con un considerevole aumenti di partecipanti</a:t>
            </a:r>
          </a:p>
        </p:txBody>
      </p:sp>
    </p:spTree>
    <p:extLst>
      <p:ext uri="{BB962C8B-B14F-4D97-AF65-F5344CB8AC3E}">
        <p14:creationId xmlns:p14="http://schemas.microsoft.com/office/powerpoint/2010/main" val="341182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EB2F2-BF8C-469E-AF2F-6BAE4B32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AD7833-48BE-433B-BD98-15C0EF671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2187388"/>
          </a:xfrm>
        </p:spPr>
        <p:txBody>
          <a:bodyPr/>
          <a:lstStyle/>
          <a:p>
            <a:r>
              <a:rPr lang="it-IT" dirty="0"/>
              <a:t>Le percentuali sono calate complessivamente, ma più che un calo di interesse per i temi della promozione della salute, riflette una maggiore attenzione a questi temi da parte delle Aziende Sanitarie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387ADC69-2188-4566-8BA3-DF4E07776EC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6060262"/>
              </p:ext>
            </p:extLst>
          </p:nvPr>
        </p:nvGraphicFramePr>
        <p:xfrm>
          <a:off x="6965576" y="2125663"/>
          <a:ext cx="4539037" cy="4006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9CABC39F-8124-4ADD-8BF5-D6C0AE370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42226"/>
              </p:ext>
            </p:extLst>
          </p:nvPr>
        </p:nvGraphicFramePr>
        <p:xfrm>
          <a:off x="2444349" y="4320988"/>
          <a:ext cx="4313239" cy="2004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3602">
                  <a:extLst>
                    <a:ext uri="{9D8B030D-6E8A-4147-A177-3AD203B41FA5}">
                      <a16:colId xmlns:a16="http://schemas.microsoft.com/office/drawing/2014/main" val="3436820682"/>
                    </a:ext>
                  </a:extLst>
                </a:gridCol>
                <a:gridCol w="1019879">
                  <a:extLst>
                    <a:ext uri="{9D8B030D-6E8A-4147-A177-3AD203B41FA5}">
                      <a16:colId xmlns:a16="http://schemas.microsoft.com/office/drawing/2014/main" val="126721287"/>
                    </a:ext>
                  </a:extLst>
                </a:gridCol>
                <a:gridCol w="1019879">
                  <a:extLst>
                    <a:ext uri="{9D8B030D-6E8A-4147-A177-3AD203B41FA5}">
                      <a16:colId xmlns:a16="http://schemas.microsoft.com/office/drawing/2014/main" val="1323472663"/>
                    </a:ext>
                  </a:extLst>
                </a:gridCol>
                <a:gridCol w="1019879">
                  <a:extLst>
                    <a:ext uri="{9D8B030D-6E8A-4147-A177-3AD203B41FA5}">
                      <a16:colId xmlns:a16="http://schemas.microsoft.com/office/drawing/2014/main" val="2878776552"/>
                    </a:ext>
                  </a:extLst>
                </a:gridCol>
              </a:tblGrid>
              <a:tr h="66339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26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79010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400 schede anno 2019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21,00%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13,75%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13,75%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422267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142  schede anno 2020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33,09%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26,76%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16,90%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160077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225 schede anno 2021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25,33%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17,33%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5519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289 schede anno 2022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22,83%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14,53%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13,49%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0240089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625 schede anno 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15,36%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8,96%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6,40%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75128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228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193D9252-C3F3-46FC-A9C3-6A9F02E81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CONSEGNANO QUESTI DATI AI PROSSIMI ANNI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89D824-BE9C-46FA-B4AA-C3A2352CB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triennio scorso ha introdotto per tutti i sanitari l’obbligo di una percentuale di crediti che riguardano la radioprotezione (obiettivo 27) che ha impattato molto sugli odontoiatri </a:t>
            </a: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 un anno 2023 in cui le Aziende Sanitarie hanno invitato i sanitari a fare la FAD della </a:t>
            </a:r>
            <a:r>
              <a:rPr lang="it-IT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FNOMCeO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 è rivolta principalmente agli odontoiatri, si stanno organizzando meglio </a:t>
            </a: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Inoltre si sta sviluppando una attenzione maggiore alla promozione della salute e al Piano Regionale della Prevenzione. </a:t>
            </a:r>
          </a:p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l’attenzione a questi temi è estesa alle diverse professioni sanitarie ed è questo il contributo maggiore che possiamo dare con la nostra trasversalità</a:t>
            </a:r>
          </a:p>
        </p:txBody>
      </p:sp>
    </p:spTree>
    <p:extLst>
      <p:ext uri="{BB962C8B-B14F-4D97-AF65-F5344CB8AC3E}">
        <p14:creationId xmlns:p14="http://schemas.microsoft.com/office/powerpoint/2010/main" val="4141600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1F28B2-A0A5-4E8B-A2B2-221B6AA6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CHE RIGUARDANO LA COMUNICAZIONE E L’INTEGRAZIONE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9E71E3-D801-476A-907B-54EE872DC4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7</a:t>
            </a:r>
            <a:r>
              <a:rPr lang="it-IT" dirty="0"/>
              <a:t>. </a:t>
            </a:r>
            <a:r>
              <a:rPr lang="it-IT" u="sng" dirty="0"/>
              <a:t>La comunicazione efficace </a:t>
            </a:r>
            <a:r>
              <a:rPr lang="it-IT" dirty="0"/>
              <a:t>interna, esterna, con paziente. La privacy ed il </a:t>
            </a:r>
            <a:r>
              <a:rPr lang="it-IT" u="sng" dirty="0"/>
              <a:t>consenso informato</a:t>
            </a:r>
          </a:p>
          <a:p>
            <a:r>
              <a:rPr lang="it-IT" b="1" dirty="0"/>
              <a:t>8. </a:t>
            </a:r>
            <a:r>
              <a:rPr lang="it-IT" u="sng" dirty="0"/>
              <a:t>Integrazione interprofessionale e multiprofessionale</a:t>
            </a:r>
            <a:r>
              <a:rPr lang="it-IT" dirty="0"/>
              <a:t>, interistituzionale</a:t>
            </a:r>
          </a:p>
          <a:p>
            <a:r>
              <a:rPr lang="it-IT" b="1" dirty="0"/>
              <a:t>9</a:t>
            </a:r>
            <a:r>
              <a:rPr lang="it-IT" dirty="0"/>
              <a:t>. </a:t>
            </a:r>
            <a:r>
              <a:rPr lang="it-IT" u="sng" dirty="0"/>
              <a:t>Integrazione tra assistenza territoriale ed ospedaliera</a:t>
            </a:r>
          </a:p>
          <a:p>
            <a:r>
              <a:rPr lang="it-IT" b="1" dirty="0"/>
              <a:t>12</a:t>
            </a:r>
            <a:r>
              <a:rPr lang="it-IT" dirty="0"/>
              <a:t>. </a:t>
            </a:r>
            <a:r>
              <a:rPr lang="it-IT" u="sng" dirty="0"/>
              <a:t>Aspetti relazionali </a:t>
            </a:r>
            <a:r>
              <a:rPr lang="it-IT" dirty="0"/>
              <a:t>e umanizzazione delle cure</a:t>
            </a:r>
          </a:p>
          <a:p>
            <a:r>
              <a:rPr lang="it-IT" b="1" dirty="0"/>
              <a:t>13</a:t>
            </a:r>
            <a:r>
              <a:rPr lang="it-IT" dirty="0"/>
              <a:t>. </a:t>
            </a:r>
            <a:r>
              <a:rPr lang="it-IT" u="sng" dirty="0"/>
              <a:t>Metodologia e tecniche di comunicazione</a:t>
            </a:r>
            <a:r>
              <a:rPr lang="it-IT" dirty="0"/>
              <a:t>, anche in relazione allo sviluppo dei programmi nazionali e regionali di prevenzione primaria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E17C05B0-AC63-4467-AC7C-CFAE83CBF63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2318060"/>
              </p:ext>
            </p:extLst>
          </p:nvPr>
        </p:nvGraphicFramePr>
        <p:xfrm>
          <a:off x="7191375" y="2125663"/>
          <a:ext cx="475857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A68F98FF-E3E4-49E5-ADDD-26F861E7B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58123"/>
              </p:ext>
            </p:extLst>
          </p:nvPr>
        </p:nvGraphicFramePr>
        <p:xfrm>
          <a:off x="2600687" y="5777872"/>
          <a:ext cx="4448080" cy="73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715">
                  <a:extLst>
                    <a:ext uri="{9D8B030D-6E8A-4147-A177-3AD203B41FA5}">
                      <a16:colId xmlns:a16="http://schemas.microsoft.com/office/drawing/2014/main" val="1709394142"/>
                    </a:ext>
                  </a:extLst>
                </a:gridCol>
                <a:gridCol w="714073">
                  <a:extLst>
                    <a:ext uri="{9D8B030D-6E8A-4147-A177-3AD203B41FA5}">
                      <a16:colId xmlns:a16="http://schemas.microsoft.com/office/drawing/2014/main" val="3101339614"/>
                    </a:ext>
                  </a:extLst>
                </a:gridCol>
                <a:gridCol w="714073">
                  <a:extLst>
                    <a:ext uri="{9D8B030D-6E8A-4147-A177-3AD203B41FA5}">
                      <a16:colId xmlns:a16="http://schemas.microsoft.com/office/drawing/2014/main" val="193419414"/>
                    </a:ext>
                  </a:extLst>
                </a:gridCol>
                <a:gridCol w="714073">
                  <a:extLst>
                    <a:ext uri="{9D8B030D-6E8A-4147-A177-3AD203B41FA5}">
                      <a16:colId xmlns:a16="http://schemas.microsoft.com/office/drawing/2014/main" val="1927139504"/>
                    </a:ext>
                  </a:extLst>
                </a:gridCol>
                <a:gridCol w="714073">
                  <a:extLst>
                    <a:ext uri="{9D8B030D-6E8A-4147-A177-3AD203B41FA5}">
                      <a16:colId xmlns:a16="http://schemas.microsoft.com/office/drawing/2014/main" val="3515915042"/>
                    </a:ext>
                  </a:extLst>
                </a:gridCol>
                <a:gridCol w="714073">
                  <a:extLst>
                    <a:ext uri="{9D8B030D-6E8A-4147-A177-3AD203B41FA5}">
                      <a16:colId xmlns:a16="http://schemas.microsoft.com/office/drawing/2014/main" val="189191028"/>
                    </a:ext>
                  </a:extLst>
                </a:gridCol>
              </a:tblGrid>
              <a:tr h="10808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7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8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13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33642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medici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23,07%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10,25%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16,66%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10,89%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3,84%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52413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19,21%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10,41%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17,59%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21,52%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18,51%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90373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19,04%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19,04%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0,00%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9,52%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4,76%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2191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125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83CB37-6258-4D22-866F-25FA6638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FE4CA-F864-4FC4-8C26-3BF2BA1BA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3270" y="1907241"/>
            <a:ext cx="4742329" cy="2572871"/>
          </a:xfrm>
        </p:spPr>
        <p:txBody>
          <a:bodyPr/>
          <a:lstStyle/>
          <a:p>
            <a:r>
              <a:rPr lang="it-IT" dirty="0"/>
              <a:t>Gli obiettivi che riguardano la comunicazione (obiettivo 7-12-13) sono quelli cresciuti molto ma mentre all’obiettivo 7 in cui è compreso il tema del consenso informato il contributo maggiore alla crescita è dato dai medici, agli obiettivi 12 e 13 hanno dato un grande contributo gli infermieri 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A62C430-EF5E-4458-880A-4CC438CE834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0660358"/>
              </p:ext>
            </p:extLst>
          </p:nvPr>
        </p:nvGraphicFramePr>
        <p:xfrm>
          <a:off x="6903074" y="1905000"/>
          <a:ext cx="4742329" cy="3777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71FD2F48-C55A-4AFD-9402-712BA988C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92086"/>
              </p:ext>
            </p:extLst>
          </p:nvPr>
        </p:nvGraphicFramePr>
        <p:xfrm>
          <a:off x="1963270" y="4555133"/>
          <a:ext cx="4939804" cy="20439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3365">
                  <a:extLst>
                    <a:ext uri="{9D8B030D-6E8A-4147-A177-3AD203B41FA5}">
                      <a16:colId xmlns:a16="http://schemas.microsoft.com/office/drawing/2014/main" val="1069795895"/>
                    </a:ext>
                  </a:extLst>
                </a:gridCol>
                <a:gridCol w="844391">
                  <a:extLst>
                    <a:ext uri="{9D8B030D-6E8A-4147-A177-3AD203B41FA5}">
                      <a16:colId xmlns:a16="http://schemas.microsoft.com/office/drawing/2014/main" val="308228261"/>
                    </a:ext>
                  </a:extLst>
                </a:gridCol>
                <a:gridCol w="793012">
                  <a:extLst>
                    <a:ext uri="{9D8B030D-6E8A-4147-A177-3AD203B41FA5}">
                      <a16:colId xmlns:a16="http://schemas.microsoft.com/office/drawing/2014/main" val="2747991181"/>
                    </a:ext>
                  </a:extLst>
                </a:gridCol>
                <a:gridCol w="793012">
                  <a:extLst>
                    <a:ext uri="{9D8B030D-6E8A-4147-A177-3AD203B41FA5}">
                      <a16:colId xmlns:a16="http://schemas.microsoft.com/office/drawing/2014/main" val="3470271000"/>
                    </a:ext>
                  </a:extLst>
                </a:gridCol>
                <a:gridCol w="793012">
                  <a:extLst>
                    <a:ext uri="{9D8B030D-6E8A-4147-A177-3AD203B41FA5}">
                      <a16:colId xmlns:a16="http://schemas.microsoft.com/office/drawing/2014/main" val="2534743100"/>
                    </a:ext>
                  </a:extLst>
                </a:gridCol>
                <a:gridCol w="793012">
                  <a:extLst>
                    <a:ext uri="{9D8B030D-6E8A-4147-A177-3AD203B41FA5}">
                      <a16:colId xmlns:a16="http://schemas.microsoft.com/office/drawing/2014/main" val="2410714351"/>
                    </a:ext>
                  </a:extLst>
                </a:gridCol>
              </a:tblGrid>
              <a:tr h="308394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5457012"/>
                  </a:ext>
                </a:extLst>
              </a:tr>
              <a:tr h="34567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400</a:t>
                      </a:r>
                      <a:r>
                        <a:rPr lang="it-IT" sz="1100" u="none" strike="noStrike" dirty="0">
                          <a:effectLst/>
                        </a:rPr>
                        <a:t> schede anno 2019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20,00%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13,25%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18,00%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16,75%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5,50%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40589444"/>
                  </a:ext>
                </a:extLst>
              </a:tr>
              <a:tr h="352873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142</a:t>
                      </a:r>
                      <a:r>
                        <a:rPr lang="it-IT" sz="1100" u="none" strike="noStrike" dirty="0">
                          <a:effectLst/>
                        </a:rPr>
                        <a:t>  schede anno 2020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12,67%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6,33%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6,33%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8,45%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8,45%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45056976"/>
                  </a:ext>
                </a:extLst>
              </a:tr>
              <a:tr h="3456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225</a:t>
                      </a:r>
                      <a:r>
                        <a:rPr lang="it-IT" sz="1100" u="none" strike="noStrike" dirty="0">
                          <a:effectLst/>
                        </a:rPr>
                        <a:t> schede anno 2021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13,77%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11,11%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9,77%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11,11%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4,88%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6158164"/>
                  </a:ext>
                </a:extLst>
              </a:tr>
              <a:tr h="345672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289</a:t>
                      </a:r>
                      <a:r>
                        <a:rPr lang="it-IT" sz="1100" u="none" strike="noStrike" dirty="0">
                          <a:effectLst/>
                        </a:rPr>
                        <a:t> schede anno 2022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16,95%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12,80%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14,87%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20,16%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6,57%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769284"/>
                  </a:ext>
                </a:extLst>
              </a:tr>
              <a:tr h="34567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>
                          <a:effectLst/>
                        </a:rPr>
                        <a:t>625</a:t>
                      </a:r>
                      <a:r>
                        <a:rPr lang="it-IT" sz="1100" u="none" strike="noStrike" dirty="0">
                          <a:effectLst/>
                        </a:rPr>
                        <a:t> schede anno 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20,16%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11,36%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16,32%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18,56%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14,40%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2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786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B23394-181B-42C7-911D-070CC632B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TECNICO PROFESSIONALI SPECIFICI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0F7A96-52CC-4CA6-8170-E6DB7A8E3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92924" y="2079311"/>
            <a:ext cx="4313864" cy="3657600"/>
          </a:xfrm>
        </p:spPr>
        <p:txBody>
          <a:bodyPr>
            <a:normAutofit fontScale="85000" lnSpcReduction="20000"/>
          </a:bodyPr>
          <a:lstStyle/>
          <a:p>
            <a:r>
              <a:rPr lang="it-IT" b="1" dirty="0"/>
              <a:t>18</a:t>
            </a:r>
            <a:r>
              <a:rPr lang="it-IT" dirty="0"/>
              <a:t>. </a:t>
            </a:r>
            <a:r>
              <a:rPr lang="it-IT" u="sng" dirty="0"/>
              <a:t>Contenuti tecnico-professionali </a:t>
            </a:r>
            <a:r>
              <a:rPr lang="it-IT" dirty="0"/>
              <a:t>(conoscenze e competenze, ) </a:t>
            </a:r>
            <a:r>
              <a:rPr lang="it-IT" u="sng" dirty="0"/>
              <a:t>specifici di ciascuna professione di ciascuna specializzazione e di ciascuna attività </a:t>
            </a:r>
            <a:r>
              <a:rPr lang="it-IT" u="sng" dirty="0" err="1"/>
              <a:t>ultraspecialistica</a:t>
            </a:r>
            <a:r>
              <a:rPr lang="it-IT" dirty="0"/>
              <a:t>, ivi incluse le malattie rare e la medicina di genere</a:t>
            </a:r>
          </a:p>
          <a:p>
            <a:r>
              <a:rPr lang="it-IT" b="1" dirty="0"/>
              <a:t>17</a:t>
            </a:r>
            <a:r>
              <a:rPr lang="it-IT" dirty="0"/>
              <a:t>. </a:t>
            </a:r>
            <a:r>
              <a:rPr lang="it-IT" u="sng" dirty="0"/>
              <a:t>Argomenti di carattere generale: sanità digitale, informatica di livello avanzato e lingua inglese scientifica</a:t>
            </a:r>
            <a:r>
              <a:rPr lang="it-IT" dirty="0"/>
              <a:t>. Normativa in materia sanitaria: i principi etici e civili del </a:t>
            </a:r>
            <a:r>
              <a:rPr lang="it-IT" dirty="0" err="1"/>
              <a:t>S.S.N.e</a:t>
            </a:r>
            <a:r>
              <a:rPr lang="it-IT" dirty="0"/>
              <a:t> normativa su materie oggetto delle singole professioni sanitarie, con acquisizione di nozioni di sistema</a:t>
            </a:r>
          </a:p>
          <a:p>
            <a:r>
              <a:rPr lang="it-IT" b="1" dirty="0"/>
              <a:t>19</a:t>
            </a:r>
            <a:r>
              <a:rPr lang="it-IT" dirty="0"/>
              <a:t>. </a:t>
            </a:r>
            <a:r>
              <a:rPr lang="it-IT" u="sng" dirty="0"/>
              <a:t>Medicine non convenzionali: valutazione dell'efficacia in ragione degli esiti e degli ambiti di complementarietà</a:t>
            </a:r>
          </a:p>
          <a:p>
            <a:endParaRPr lang="it-IT" dirty="0"/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F45FA754-9D1F-4A4B-9C15-6D64EB043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236788"/>
              </p:ext>
            </p:extLst>
          </p:nvPr>
        </p:nvGraphicFramePr>
        <p:xfrm>
          <a:off x="2723958" y="5864320"/>
          <a:ext cx="4051796" cy="73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616">
                  <a:extLst>
                    <a:ext uri="{9D8B030D-6E8A-4147-A177-3AD203B41FA5}">
                      <a16:colId xmlns:a16="http://schemas.microsoft.com/office/drawing/2014/main" val="31065983"/>
                    </a:ext>
                  </a:extLst>
                </a:gridCol>
                <a:gridCol w="958060">
                  <a:extLst>
                    <a:ext uri="{9D8B030D-6E8A-4147-A177-3AD203B41FA5}">
                      <a16:colId xmlns:a16="http://schemas.microsoft.com/office/drawing/2014/main" val="86525277"/>
                    </a:ext>
                  </a:extLst>
                </a:gridCol>
                <a:gridCol w="958060">
                  <a:extLst>
                    <a:ext uri="{9D8B030D-6E8A-4147-A177-3AD203B41FA5}">
                      <a16:colId xmlns:a16="http://schemas.microsoft.com/office/drawing/2014/main" val="3185916404"/>
                    </a:ext>
                  </a:extLst>
                </a:gridCol>
                <a:gridCol w="958060">
                  <a:extLst>
                    <a:ext uri="{9D8B030D-6E8A-4147-A177-3AD203B41FA5}">
                      <a16:colId xmlns:a16="http://schemas.microsoft.com/office/drawing/2014/main" val="178541147"/>
                    </a:ext>
                  </a:extLst>
                </a:gridCol>
              </a:tblGrid>
              <a:tr h="14691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18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19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17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612435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medici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32,69%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12,82%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4,48%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6899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16,89%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15,50%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5,55%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42026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52,38%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19,04%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0,00%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25458588"/>
                  </a:ext>
                </a:extLst>
              </a:tr>
            </a:tbl>
          </a:graphicData>
        </a:graphic>
      </p:graphicFrame>
      <p:graphicFrame>
        <p:nvGraphicFramePr>
          <p:cNvPr id="14" name="Segnaposto contenuto 13">
            <a:extLst>
              <a:ext uri="{FF2B5EF4-FFF2-40B4-BE49-F238E27FC236}">
                <a16:creationId xmlns:a16="http://schemas.microsoft.com/office/drawing/2014/main" id="{E29F77EA-7C68-46F4-A4DE-C5369DCB20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7786356"/>
              </p:ext>
            </p:extLst>
          </p:nvPr>
        </p:nvGraphicFramePr>
        <p:xfrm>
          <a:off x="7114083" y="1998629"/>
          <a:ext cx="4561354" cy="401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2504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23D8B-AC3F-48D5-9C40-A41A4C6A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17362-FA00-4F13-8269-7ADD44CE75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3271" y="1923958"/>
            <a:ext cx="5228104" cy="3039035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Continua ad esserci molta attenzione ai temi tecnico-professionali specifici per le diverse professioni.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 nel 2023 è andata decisamente in questa direzione con un incremento importante di partecipanti. Ma anche nella professione medica ci sono dei bisogni formativi che vanno ascoltati e sviluppati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B5587F1F-F2BE-412B-AFF1-B3C39B281B2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3826310"/>
              </p:ext>
            </p:extLst>
          </p:nvPr>
        </p:nvGraphicFramePr>
        <p:xfrm>
          <a:off x="7048766" y="1905000"/>
          <a:ext cx="4632245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45A6D6B-3E6F-48BA-8EB6-F020E6682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528291"/>
              </p:ext>
            </p:extLst>
          </p:nvPr>
        </p:nvGraphicFramePr>
        <p:xfrm>
          <a:off x="2295805" y="4608980"/>
          <a:ext cx="4563035" cy="201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6203">
                  <a:extLst>
                    <a:ext uri="{9D8B030D-6E8A-4147-A177-3AD203B41FA5}">
                      <a16:colId xmlns:a16="http://schemas.microsoft.com/office/drawing/2014/main" val="1457338109"/>
                    </a:ext>
                  </a:extLst>
                </a:gridCol>
                <a:gridCol w="1078944">
                  <a:extLst>
                    <a:ext uri="{9D8B030D-6E8A-4147-A177-3AD203B41FA5}">
                      <a16:colId xmlns:a16="http://schemas.microsoft.com/office/drawing/2014/main" val="1901917663"/>
                    </a:ext>
                  </a:extLst>
                </a:gridCol>
                <a:gridCol w="1078944">
                  <a:extLst>
                    <a:ext uri="{9D8B030D-6E8A-4147-A177-3AD203B41FA5}">
                      <a16:colId xmlns:a16="http://schemas.microsoft.com/office/drawing/2014/main" val="2967898631"/>
                    </a:ext>
                  </a:extLst>
                </a:gridCol>
                <a:gridCol w="1078944">
                  <a:extLst>
                    <a:ext uri="{9D8B030D-6E8A-4147-A177-3AD203B41FA5}">
                      <a16:colId xmlns:a16="http://schemas.microsoft.com/office/drawing/2014/main" val="64025236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effectLst/>
                        </a:rPr>
                        <a:t>18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effectLst/>
                        </a:rPr>
                        <a:t>19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effectLst/>
                        </a:rPr>
                        <a:t>17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477598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400 schede anno 2019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29,00%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13,25%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5,50%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4604239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142  schede anno 2020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27,46%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23,23%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3,52%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4357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225 schede anno 2021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31,11%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15,11%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3,55%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983308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289 schede anno 2022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30,44%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8,65%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5,53%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457519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625 schede anno 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22,08%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15,52%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5,12%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21843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75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9B5E6-D45D-43FE-8D0E-47F4894B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CHE RIGUARDANO L’INNOVAZIONE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253682-EAE5-4B6D-8147-44112AEF58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43685" y="2015645"/>
            <a:ext cx="4805082" cy="3777622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/>
              <a:t>29</a:t>
            </a:r>
            <a:r>
              <a:rPr lang="it-IT" dirty="0"/>
              <a:t>. </a:t>
            </a:r>
            <a:r>
              <a:rPr lang="it-IT" u="sng" dirty="0"/>
              <a:t>Innovazione tecnologica</a:t>
            </a:r>
            <a:r>
              <a:rPr lang="it-IT" dirty="0"/>
              <a:t>: valutazione, miglioramento dei processi di gestione delle tecnologie biomediche, chimiche, fisiche e dei dispositivi medici. Health Technology </a:t>
            </a:r>
            <a:r>
              <a:rPr lang="it-IT" dirty="0" err="1"/>
              <a:t>Assessment</a:t>
            </a:r>
            <a:endParaRPr lang="it-IT" dirty="0"/>
          </a:p>
          <a:p>
            <a:r>
              <a:rPr lang="it-IT" b="1" dirty="0"/>
              <a:t>34</a:t>
            </a:r>
            <a:r>
              <a:rPr lang="it-IT" dirty="0"/>
              <a:t>. Accreditamento strutture sanitarie e dei professionisti</a:t>
            </a:r>
            <a:r>
              <a:rPr lang="it-IT" u="sng" dirty="0"/>
              <a:t>. La cultura della qualità</a:t>
            </a:r>
            <a:r>
              <a:rPr lang="it-IT" dirty="0"/>
              <a:t>, procedure e certificazioni, con acquisizione di </a:t>
            </a:r>
            <a:r>
              <a:rPr lang="it-IT" u="sng" dirty="0"/>
              <a:t>nozioni tecnico-professionali</a:t>
            </a:r>
          </a:p>
          <a:p>
            <a:r>
              <a:rPr lang="it-IT" b="1" dirty="0"/>
              <a:t>14</a:t>
            </a:r>
            <a:r>
              <a:rPr lang="it-IT" dirty="0"/>
              <a:t>. Accreditamento strutture sanitarie e dei professionisti. </a:t>
            </a:r>
            <a:r>
              <a:rPr lang="it-IT" u="sng" dirty="0"/>
              <a:t>La cultura della qualità</a:t>
            </a:r>
            <a:r>
              <a:rPr lang="it-IT" dirty="0"/>
              <a:t>, procedure e certificazioni, con acquisizione di </a:t>
            </a:r>
            <a:r>
              <a:rPr lang="it-IT" u="sng" dirty="0"/>
              <a:t>nozioni di processo</a:t>
            </a:r>
          </a:p>
          <a:p>
            <a:r>
              <a:rPr lang="it-IT" b="1" dirty="0"/>
              <a:t>35</a:t>
            </a:r>
            <a:r>
              <a:rPr lang="it-IT" dirty="0"/>
              <a:t>. </a:t>
            </a:r>
            <a:r>
              <a:rPr lang="it-IT" u="sng" dirty="0"/>
              <a:t>Argomenti di carattere generale: sanità digitale, informatica di livello avanzato e lingua inglese scientifico</a:t>
            </a:r>
            <a:r>
              <a:rPr lang="it-IT" dirty="0"/>
              <a:t>. Normativa in materia sanitaria: i principi etici e civili del S.S.N. e normativa su materie oggetto delle singole professioni sanitarie, con acquisizione di </a:t>
            </a:r>
            <a:r>
              <a:rPr lang="it-IT" u="sng" dirty="0"/>
              <a:t>nozioni tecnico-professionali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B34729ED-FF25-4DC3-9D38-4FA6639EB8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0944298"/>
              </p:ext>
            </p:extLst>
          </p:nvPr>
        </p:nvGraphicFramePr>
        <p:xfrm>
          <a:off x="7010398" y="2015645"/>
          <a:ext cx="4494213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D840F8C-7197-433A-9BC5-F391E348A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226138"/>
              </p:ext>
            </p:extLst>
          </p:nvPr>
        </p:nvGraphicFramePr>
        <p:xfrm>
          <a:off x="2592925" y="5793267"/>
          <a:ext cx="4345757" cy="849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1513">
                  <a:extLst>
                    <a:ext uri="{9D8B030D-6E8A-4147-A177-3AD203B41FA5}">
                      <a16:colId xmlns:a16="http://schemas.microsoft.com/office/drawing/2014/main" val="2732455332"/>
                    </a:ext>
                  </a:extLst>
                </a:gridCol>
                <a:gridCol w="831061">
                  <a:extLst>
                    <a:ext uri="{9D8B030D-6E8A-4147-A177-3AD203B41FA5}">
                      <a16:colId xmlns:a16="http://schemas.microsoft.com/office/drawing/2014/main" val="2838402439"/>
                    </a:ext>
                  </a:extLst>
                </a:gridCol>
                <a:gridCol w="831061">
                  <a:extLst>
                    <a:ext uri="{9D8B030D-6E8A-4147-A177-3AD203B41FA5}">
                      <a16:colId xmlns:a16="http://schemas.microsoft.com/office/drawing/2014/main" val="748146980"/>
                    </a:ext>
                  </a:extLst>
                </a:gridCol>
                <a:gridCol w="831061">
                  <a:extLst>
                    <a:ext uri="{9D8B030D-6E8A-4147-A177-3AD203B41FA5}">
                      <a16:colId xmlns:a16="http://schemas.microsoft.com/office/drawing/2014/main" val="1340236346"/>
                    </a:ext>
                  </a:extLst>
                </a:gridCol>
                <a:gridCol w="831061">
                  <a:extLst>
                    <a:ext uri="{9D8B030D-6E8A-4147-A177-3AD203B41FA5}">
                      <a16:colId xmlns:a16="http://schemas.microsoft.com/office/drawing/2014/main" val="1061196395"/>
                    </a:ext>
                  </a:extLst>
                </a:gridCol>
              </a:tblGrid>
              <a:tr h="219017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29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34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35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14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26878118"/>
                  </a:ext>
                </a:extLst>
              </a:tr>
              <a:tr h="21025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medici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12,17%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3,84%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13,46%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0,64%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1618748"/>
                  </a:ext>
                </a:extLst>
              </a:tr>
              <a:tr h="21025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11,11%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10,41%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10,87%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5,09%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11552257"/>
                  </a:ext>
                </a:extLst>
              </a:tr>
              <a:tr h="21025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23,80%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9,52%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19,04%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0,00%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06245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427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FAE46-CA2E-4D15-B32A-831E133C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4749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GUARDANDO GLI ANNI PRECEDENTI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BCCE6F-0F1A-4782-9FDE-E3E80BDA1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46730" y="1704322"/>
            <a:ext cx="5137030" cy="2948360"/>
          </a:xfrm>
        </p:spPr>
        <p:txBody>
          <a:bodyPr>
            <a:normAutofit lnSpcReduction="1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Negli ultimi anni sta crescendo l’interesse per l’innovazione tecnologica che inevitabilmente porterà a grandi cambiamenti nella sanità del futuro anche prossimo (obiettivo 29)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contemporaneamente occorre approfondire la cultura della qualità (obiettivo 34 e 35)e questa sensibilità è presente soprattutto negli infermieri e negli odontoiatri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0F1D2189-E9D5-413D-819D-FB391B91AA6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663865"/>
              </p:ext>
            </p:extLst>
          </p:nvPr>
        </p:nvGraphicFramePr>
        <p:xfrm>
          <a:off x="7048767" y="1704322"/>
          <a:ext cx="4596386" cy="3934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DE884BD6-D9F1-46F3-9353-346BA2E9C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28538"/>
              </p:ext>
            </p:extLst>
          </p:nvPr>
        </p:nvGraphicFramePr>
        <p:xfrm>
          <a:off x="1781723" y="4478319"/>
          <a:ext cx="5013525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8477">
                  <a:extLst>
                    <a:ext uri="{9D8B030D-6E8A-4147-A177-3AD203B41FA5}">
                      <a16:colId xmlns:a16="http://schemas.microsoft.com/office/drawing/2014/main" val="1377135538"/>
                    </a:ext>
                  </a:extLst>
                </a:gridCol>
                <a:gridCol w="958762">
                  <a:extLst>
                    <a:ext uri="{9D8B030D-6E8A-4147-A177-3AD203B41FA5}">
                      <a16:colId xmlns:a16="http://schemas.microsoft.com/office/drawing/2014/main" val="1396230071"/>
                    </a:ext>
                  </a:extLst>
                </a:gridCol>
                <a:gridCol w="958762">
                  <a:extLst>
                    <a:ext uri="{9D8B030D-6E8A-4147-A177-3AD203B41FA5}">
                      <a16:colId xmlns:a16="http://schemas.microsoft.com/office/drawing/2014/main" val="2351046232"/>
                    </a:ext>
                  </a:extLst>
                </a:gridCol>
                <a:gridCol w="958762">
                  <a:extLst>
                    <a:ext uri="{9D8B030D-6E8A-4147-A177-3AD203B41FA5}">
                      <a16:colId xmlns:a16="http://schemas.microsoft.com/office/drawing/2014/main" val="2874529521"/>
                    </a:ext>
                  </a:extLst>
                </a:gridCol>
                <a:gridCol w="958762">
                  <a:extLst>
                    <a:ext uri="{9D8B030D-6E8A-4147-A177-3AD203B41FA5}">
                      <a16:colId xmlns:a16="http://schemas.microsoft.com/office/drawing/2014/main" val="152481459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4470381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400 schede anno 2019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12,25%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5,25%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8,75%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454848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142  schede anno 2020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11,97%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4,22%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7,04%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2,81%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800029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225 schede anno 2021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6,22%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8,88%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1,77%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65514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289 schede anno 2022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19,03%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8,99%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13,84%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4,49%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095228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625 schede anno 2023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11,68%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8,48%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12,00%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3,84%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9111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02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5764DB-BAF1-458F-AEAA-4F5568F8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CHE RIGUARDANO L’AMBITO DELLA APPROPRIATEZZA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6E3A32-AF61-489E-9F12-0EA56CDAB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5074" y="1855695"/>
            <a:ext cx="4746294" cy="3684493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/>
              <a:t>1.</a:t>
            </a:r>
            <a:r>
              <a:rPr lang="it-IT" dirty="0"/>
              <a:t> Applicazione nella pratica quotidiana dei </a:t>
            </a:r>
            <a:r>
              <a:rPr lang="it-IT" u="sng" dirty="0"/>
              <a:t>principi e delle procedure dell'</a:t>
            </a:r>
            <a:r>
              <a:rPr lang="it-IT" u="sng" dirty="0" err="1"/>
              <a:t>evidence</a:t>
            </a:r>
            <a:r>
              <a:rPr lang="it-IT" u="sng" dirty="0"/>
              <a:t> </a:t>
            </a:r>
            <a:r>
              <a:rPr lang="it-IT" u="sng" dirty="0" err="1"/>
              <a:t>based</a:t>
            </a:r>
            <a:r>
              <a:rPr lang="it-IT" u="sng" dirty="0"/>
              <a:t> practice</a:t>
            </a:r>
            <a:r>
              <a:rPr lang="it-IT" dirty="0"/>
              <a:t> (EBM -EBN -EBP)</a:t>
            </a:r>
          </a:p>
          <a:p>
            <a:r>
              <a:rPr lang="it-IT" b="1" dirty="0"/>
              <a:t>2</a:t>
            </a:r>
            <a:r>
              <a:rPr lang="it-IT" dirty="0"/>
              <a:t>. </a:t>
            </a:r>
            <a:r>
              <a:rPr lang="it-IT" u="sng" dirty="0"/>
              <a:t>Linee guida -protocolli </a:t>
            </a:r>
            <a:r>
              <a:rPr lang="it-IT" dirty="0"/>
              <a:t>-procedure</a:t>
            </a:r>
          </a:p>
          <a:p>
            <a:r>
              <a:rPr lang="it-IT" b="1" dirty="0"/>
              <a:t>3</a:t>
            </a:r>
            <a:r>
              <a:rPr lang="it-IT" dirty="0"/>
              <a:t>. </a:t>
            </a:r>
            <a:r>
              <a:rPr lang="it-IT" u="sng" dirty="0"/>
              <a:t>Documentazione clinica. Percorsi clinico-assistenziali diagnostici e riabilitativi, profili di assistenza -profili di cura</a:t>
            </a:r>
          </a:p>
          <a:p>
            <a:r>
              <a:rPr lang="it-IT" b="1" dirty="0"/>
              <a:t>4</a:t>
            </a:r>
            <a:r>
              <a:rPr lang="it-IT" dirty="0"/>
              <a:t>. </a:t>
            </a:r>
            <a:r>
              <a:rPr lang="it-IT" u="sng" dirty="0"/>
              <a:t>Appropriatezza delle prestazioni sanitarie,</a:t>
            </a:r>
            <a:r>
              <a:rPr lang="it-IT" dirty="0"/>
              <a:t> sistemi di valutazione, verifica e miglioramento dell'efficienza ed efficacia. Livelli essenziali di assistenza (LEA)</a:t>
            </a:r>
          </a:p>
          <a:p>
            <a:r>
              <a:rPr lang="it-IT" b="1" dirty="0"/>
              <a:t>11</a:t>
            </a:r>
            <a:r>
              <a:rPr lang="it-IT" dirty="0"/>
              <a:t>. Management sistema salute. </a:t>
            </a:r>
            <a:r>
              <a:rPr lang="it-IT" u="sng" dirty="0"/>
              <a:t>Innovazione gestionale e sperimentazione di modelli organizzativi e gestionali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8AA01E35-2DCD-4C7A-87C6-7C47CB26AF4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86903390"/>
              </p:ext>
            </p:extLst>
          </p:nvPr>
        </p:nvGraphicFramePr>
        <p:xfrm>
          <a:off x="7048767" y="1846729"/>
          <a:ext cx="4313238" cy="4284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3669AE95-1329-465E-8FBE-E09C5C22B2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744907"/>
              </p:ext>
            </p:extLst>
          </p:nvPr>
        </p:nvGraphicFramePr>
        <p:xfrm>
          <a:off x="2339787" y="5840506"/>
          <a:ext cx="4561581" cy="73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0111">
                  <a:extLst>
                    <a:ext uri="{9D8B030D-6E8A-4147-A177-3AD203B41FA5}">
                      <a16:colId xmlns:a16="http://schemas.microsoft.com/office/drawing/2014/main" val="795751279"/>
                    </a:ext>
                  </a:extLst>
                </a:gridCol>
                <a:gridCol w="732294">
                  <a:extLst>
                    <a:ext uri="{9D8B030D-6E8A-4147-A177-3AD203B41FA5}">
                      <a16:colId xmlns:a16="http://schemas.microsoft.com/office/drawing/2014/main" val="3160502071"/>
                    </a:ext>
                  </a:extLst>
                </a:gridCol>
                <a:gridCol w="732294">
                  <a:extLst>
                    <a:ext uri="{9D8B030D-6E8A-4147-A177-3AD203B41FA5}">
                      <a16:colId xmlns:a16="http://schemas.microsoft.com/office/drawing/2014/main" val="2261620477"/>
                    </a:ext>
                  </a:extLst>
                </a:gridCol>
                <a:gridCol w="732294">
                  <a:extLst>
                    <a:ext uri="{9D8B030D-6E8A-4147-A177-3AD203B41FA5}">
                      <a16:colId xmlns:a16="http://schemas.microsoft.com/office/drawing/2014/main" val="262311828"/>
                    </a:ext>
                  </a:extLst>
                </a:gridCol>
                <a:gridCol w="732294">
                  <a:extLst>
                    <a:ext uri="{9D8B030D-6E8A-4147-A177-3AD203B41FA5}">
                      <a16:colId xmlns:a16="http://schemas.microsoft.com/office/drawing/2014/main" val="1583660521"/>
                    </a:ext>
                  </a:extLst>
                </a:gridCol>
                <a:gridCol w="732294">
                  <a:extLst>
                    <a:ext uri="{9D8B030D-6E8A-4147-A177-3AD203B41FA5}">
                      <a16:colId xmlns:a16="http://schemas.microsoft.com/office/drawing/2014/main" val="62471436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3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4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11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1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>
                          <a:effectLst/>
                        </a:rPr>
                        <a:t>2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537113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medici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9,61%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10,89%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1,92%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8,33%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23,71%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023367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11,57%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9,49%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5,78%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7,63%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9,25%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03309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14,28%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14,28%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0,00%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14,28%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14,28%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03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206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1BE5F-BD09-46B7-811F-BEC136F29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70B694-0BB0-42E0-8A4A-A73D52F5A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8776" y="2133600"/>
            <a:ext cx="4814300" cy="2680447"/>
          </a:xfrm>
        </p:spPr>
        <p:txBody>
          <a:bodyPr>
            <a:normAutofit lnSpcReduction="1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la Medicina basata sulle prove di efficacia (EBM) e le Linee Guida sono ancora molto richiesti,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Comincia a crescere l’interesse per l’innovazione gestionale e la sperimentazione di modelli organizzativi e gestionali (11), e anche in questo il contributo maggiore viene dagli infermieri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528F2A95-F32A-4E3A-B325-F49C87FA87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1977941"/>
              </p:ext>
            </p:extLst>
          </p:nvPr>
        </p:nvGraphicFramePr>
        <p:xfrm>
          <a:off x="7037294" y="2125662"/>
          <a:ext cx="4616823" cy="4015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7318DA6-FE00-41AA-9812-A33204CFE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310758"/>
              </p:ext>
            </p:extLst>
          </p:nvPr>
        </p:nvGraphicFramePr>
        <p:xfrm>
          <a:off x="2268072" y="4616805"/>
          <a:ext cx="4635004" cy="201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599">
                  <a:extLst>
                    <a:ext uri="{9D8B030D-6E8A-4147-A177-3AD203B41FA5}">
                      <a16:colId xmlns:a16="http://schemas.microsoft.com/office/drawing/2014/main" val="4174007716"/>
                    </a:ext>
                  </a:extLst>
                </a:gridCol>
                <a:gridCol w="744081">
                  <a:extLst>
                    <a:ext uri="{9D8B030D-6E8A-4147-A177-3AD203B41FA5}">
                      <a16:colId xmlns:a16="http://schemas.microsoft.com/office/drawing/2014/main" val="1299204920"/>
                    </a:ext>
                  </a:extLst>
                </a:gridCol>
                <a:gridCol w="744081">
                  <a:extLst>
                    <a:ext uri="{9D8B030D-6E8A-4147-A177-3AD203B41FA5}">
                      <a16:colId xmlns:a16="http://schemas.microsoft.com/office/drawing/2014/main" val="3573156274"/>
                    </a:ext>
                  </a:extLst>
                </a:gridCol>
                <a:gridCol w="744081">
                  <a:extLst>
                    <a:ext uri="{9D8B030D-6E8A-4147-A177-3AD203B41FA5}">
                      <a16:colId xmlns:a16="http://schemas.microsoft.com/office/drawing/2014/main" val="3086084510"/>
                    </a:ext>
                  </a:extLst>
                </a:gridCol>
                <a:gridCol w="744081">
                  <a:extLst>
                    <a:ext uri="{9D8B030D-6E8A-4147-A177-3AD203B41FA5}">
                      <a16:colId xmlns:a16="http://schemas.microsoft.com/office/drawing/2014/main" val="2257538899"/>
                    </a:ext>
                  </a:extLst>
                </a:gridCol>
                <a:gridCol w="744081">
                  <a:extLst>
                    <a:ext uri="{9D8B030D-6E8A-4147-A177-3AD203B41FA5}">
                      <a16:colId xmlns:a16="http://schemas.microsoft.com/office/drawing/2014/main" val="202444104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3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83376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400 schede anno 2019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20,00%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12,25%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8,50%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17,25%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23,00%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05336363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142  schede anno 2020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19,01%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8,45%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2,81%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16,19%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19,71%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224233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225 schede anno 2021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4,88%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16,44%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19,55%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174126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289 schede anno 2022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15,91%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16,26%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6,22%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14,87%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18,33%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2906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625 schede anno 2023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11,52%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10,08%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4,48%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8,00%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13,60%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16839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88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55FE5-3DD9-4CB3-96BA-87E2986A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172" y="337239"/>
            <a:ext cx="8911687" cy="91782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DI ATTIVITA’ DEL 2023</a:t>
            </a:r>
          </a:p>
        </p:txBody>
      </p:sp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A54D0A01-D84F-4758-A91C-B5800E3907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066728"/>
              </p:ext>
            </p:extLst>
          </p:nvPr>
        </p:nvGraphicFramePr>
        <p:xfrm>
          <a:off x="2254622" y="1069822"/>
          <a:ext cx="8036859" cy="5268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253">
                  <a:extLst>
                    <a:ext uri="{9D8B030D-6E8A-4147-A177-3AD203B41FA5}">
                      <a16:colId xmlns:a16="http://schemas.microsoft.com/office/drawing/2014/main" val="251757970"/>
                    </a:ext>
                  </a:extLst>
                </a:gridCol>
                <a:gridCol w="785403">
                  <a:extLst>
                    <a:ext uri="{9D8B030D-6E8A-4147-A177-3AD203B41FA5}">
                      <a16:colId xmlns:a16="http://schemas.microsoft.com/office/drawing/2014/main" val="3765646195"/>
                    </a:ext>
                  </a:extLst>
                </a:gridCol>
                <a:gridCol w="785403">
                  <a:extLst>
                    <a:ext uri="{9D8B030D-6E8A-4147-A177-3AD203B41FA5}">
                      <a16:colId xmlns:a16="http://schemas.microsoft.com/office/drawing/2014/main" val="3780708107"/>
                    </a:ext>
                  </a:extLst>
                </a:gridCol>
                <a:gridCol w="785403">
                  <a:extLst>
                    <a:ext uri="{9D8B030D-6E8A-4147-A177-3AD203B41FA5}">
                      <a16:colId xmlns:a16="http://schemas.microsoft.com/office/drawing/2014/main" val="378772465"/>
                    </a:ext>
                  </a:extLst>
                </a:gridCol>
                <a:gridCol w="785403">
                  <a:extLst>
                    <a:ext uri="{9D8B030D-6E8A-4147-A177-3AD203B41FA5}">
                      <a16:colId xmlns:a16="http://schemas.microsoft.com/office/drawing/2014/main" val="1635296823"/>
                    </a:ext>
                  </a:extLst>
                </a:gridCol>
                <a:gridCol w="483051">
                  <a:extLst>
                    <a:ext uri="{9D8B030D-6E8A-4147-A177-3AD203B41FA5}">
                      <a16:colId xmlns:a16="http://schemas.microsoft.com/office/drawing/2014/main" val="458239871"/>
                    </a:ext>
                  </a:extLst>
                </a:gridCol>
                <a:gridCol w="1217943">
                  <a:extLst>
                    <a:ext uri="{9D8B030D-6E8A-4147-A177-3AD203B41FA5}">
                      <a16:colId xmlns:a16="http://schemas.microsoft.com/office/drawing/2014/main" val="539271660"/>
                    </a:ext>
                  </a:extLst>
                </a:gridCol>
              </a:tblGrid>
              <a:tr h="48193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Titolo Evento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Tipo Formazione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Inizio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Fine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Partecipanti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Crediti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/>
                </a:tc>
                <a:extLst>
                  <a:ext uri="{0D108BD9-81ED-4DB2-BD59-A6C34878D82A}">
                    <a16:rowId xmlns:a16="http://schemas.microsoft.com/office/drawing/2014/main" val="2868260140"/>
                  </a:ext>
                </a:extLst>
              </a:tr>
              <a:tr h="35752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 dirty="0">
                          <a:effectLst/>
                        </a:rPr>
                        <a:t>CORSO BLSD - ED.1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ESPLETATO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1937917901"/>
                  </a:ext>
                </a:extLst>
              </a:tr>
              <a:tr h="1174259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 dirty="0">
                          <a:effectLst/>
                        </a:rPr>
                        <a:t>CORSO BLSD - ED.2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RES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1° trimestre 2023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1° trimestre 2023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12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ESPLETATO come seconda edizione del precedente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3267620915"/>
                  </a:ext>
                </a:extLst>
              </a:tr>
              <a:tr h="897328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IL MEDICO E IL PAZIENTE CON PATOLOGIA TERMINALE: UNO SGUARDO SULLA REALTA' EMILIANA TRA PALLIAZIONE, NUOVA LEGISLAZIONE, GESTIONE DEL RAPPORTO MED-PAZ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30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4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2750517424"/>
                  </a:ext>
                </a:extLst>
              </a:tr>
              <a:tr h="35752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LAVORO E DONNE- QUANDO IL GENERE E' UN RISCHIO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50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293228579"/>
                  </a:ext>
                </a:extLst>
              </a:tr>
              <a:tr h="48193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LEAN LIVELLO BASE. INTRODUZIONE AL LEAN THINKING IN SANITA'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2080531767"/>
                  </a:ext>
                </a:extLst>
              </a:tr>
              <a:tr h="48193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LETTURA E INTERPRETAZIONE ECG: UNA PRATICA INFERMIERISTICA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5,2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3938687191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CORSO BLSD - ED. 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2°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2° trimestre 2023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8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000" dirty="0">
                        <a:effectLst/>
                      </a:endParaRPr>
                    </a:p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come terza edizione dell’edizione base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69" marR="36169" marT="36169" marB="36169" anchor="ctr"/>
                </a:tc>
                <a:extLst>
                  <a:ext uri="{0D108BD9-81ED-4DB2-BD59-A6C34878D82A}">
                    <a16:rowId xmlns:a16="http://schemas.microsoft.com/office/drawing/2014/main" val="2438758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5286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352B59-F8B2-4116-940A-F8F841438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ECM CHE RIGUARDANO LA SICUREZZA E L’ETICA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BB2BA2-D6FA-4673-89AA-DFC1CCE37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1748118"/>
          </a:xfrm>
        </p:spPr>
        <p:txBody>
          <a:bodyPr/>
          <a:lstStyle/>
          <a:p>
            <a:r>
              <a:rPr lang="it-IT" b="1" dirty="0"/>
              <a:t>6</a:t>
            </a:r>
            <a:r>
              <a:rPr lang="it-IT" dirty="0"/>
              <a:t>. </a:t>
            </a:r>
            <a:r>
              <a:rPr lang="it-IT" u="sng" dirty="0"/>
              <a:t>Sicurezza del paziente</a:t>
            </a:r>
            <a:r>
              <a:rPr lang="it-IT" dirty="0"/>
              <a:t>, </a:t>
            </a:r>
            <a:r>
              <a:rPr lang="it-IT" i="1" dirty="0"/>
              <a:t>risk management </a:t>
            </a:r>
            <a:r>
              <a:rPr lang="it-IT" dirty="0"/>
              <a:t>e </a:t>
            </a:r>
            <a:r>
              <a:rPr lang="it-IT" u="sng" dirty="0"/>
              <a:t>responsabilità professionale</a:t>
            </a:r>
          </a:p>
          <a:p>
            <a:r>
              <a:rPr lang="it-IT" b="1" dirty="0"/>
              <a:t>16. </a:t>
            </a:r>
            <a:r>
              <a:rPr lang="it-IT" u="sng" dirty="0"/>
              <a:t>Etica, bioetica e deontologia</a:t>
            </a:r>
          </a:p>
          <a:p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80B73153-9C09-4E9A-AEB2-0788C893E4C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46F8DD22-1B0A-4FE8-9CFB-A40DC8409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22507"/>
              </p:ext>
            </p:extLst>
          </p:nvPr>
        </p:nvGraphicFramePr>
        <p:xfrm>
          <a:off x="2868706" y="4302610"/>
          <a:ext cx="2725271" cy="739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361">
                  <a:extLst>
                    <a:ext uri="{9D8B030D-6E8A-4147-A177-3AD203B41FA5}">
                      <a16:colId xmlns:a16="http://schemas.microsoft.com/office/drawing/2014/main" val="2709923256"/>
                    </a:ext>
                  </a:extLst>
                </a:gridCol>
                <a:gridCol w="843955">
                  <a:extLst>
                    <a:ext uri="{9D8B030D-6E8A-4147-A177-3AD203B41FA5}">
                      <a16:colId xmlns:a16="http://schemas.microsoft.com/office/drawing/2014/main" val="1479542901"/>
                    </a:ext>
                  </a:extLst>
                </a:gridCol>
                <a:gridCol w="843955">
                  <a:extLst>
                    <a:ext uri="{9D8B030D-6E8A-4147-A177-3AD203B41FA5}">
                      <a16:colId xmlns:a16="http://schemas.microsoft.com/office/drawing/2014/main" val="372528579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 dirty="0">
                          <a:effectLst/>
                        </a:rPr>
                        <a:t> 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6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737588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medici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8,97%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17,94%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12275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infermieri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10,64%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10,18%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189856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u="none" strike="noStrike">
                          <a:effectLst/>
                        </a:rPr>
                        <a:t>odontoiatri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>
                          <a:effectLst/>
                        </a:rPr>
                        <a:t>28,56%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1" u="none" strike="noStrike" dirty="0">
                          <a:effectLst/>
                        </a:rPr>
                        <a:t>28,56%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4279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061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6BFEE7-435E-4454-AD4D-A0ACCAA7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CONFRONTANDO CON GLI ANNI PRECEDENTI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031A4F-4ACD-4EDC-9417-9D3330BCD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03929" y="1931894"/>
            <a:ext cx="4663630" cy="2362200"/>
          </a:xfrm>
        </p:spPr>
        <p:txBody>
          <a:bodyPr/>
          <a:lstStyle/>
          <a:p>
            <a:r>
              <a:rPr lang="it-IT" dirty="0"/>
              <a:t>Sta crescendo comunque l’interesse per i temi etici e bioetici, ma anche per la responsabilità professionale</a:t>
            </a:r>
          </a:p>
          <a:p>
            <a:r>
              <a:rPr lang="it-IT" dirty="0"/>
              <a:t>E anche in questo la trasversalità della Spallanzani può dare un contributo con eventi formativi comuni alle varie professioni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F42F424F-963A-4EAC-8DC0-E9A9B8D8F5F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1257170"/>
              </p:ext>
            </p:extLst>
          </p:nvPr>
        </p:nvGraphicFramePr>
        <p:xfrm>
          <a:off x="7028329" y="1905000"/>
          <a:ext cx="4476282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69B2C06A-35A4-4142-A32B-9D9B1BF87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32395"/>
              </p:ext>
            </p:extLst>
          </p:nvPr>
        </p:nvGraphicFramePr>
        <p:xfrm>
          <a:off x="2169457" y="4294094"/>
          <a:ext cx="4401671" cy="2019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475">
                  <a:extLst>
                    <a:ext uri="{9D8B030D-6E8A-4147-A177-3AD203B41FA5}">
                      <a16:colId xmlns:a16="http://schemas.microsoft.com/office/drawing/2014/main" val="1254260056"/>
                    </a:ext>
                  </a:extLst>
                </a:gridCol>
                <a:gridCol w="1363098">
                  <a:extLst>
                    <a:ext uri="{9D8B030D-6E8A-4147-A177-3AD203B41FA5}">
                      <a16:colId xmlns:a16="http://schemas.microsoft.com/office/drawing/2014/main" val="2280855956"/>
                    </a:ext>
                  </a:extLst>
                </a:gridCol>
                <a:gridCol w="1363098">
                  <a:extLst>
                    <a:ext uri="{9D8B030D-6E8A-4147-A177-3AD203B41FA5}">
                      <a16:colId xmlns:a16="http://schemas.microsoft.com/office/drawing/2014/main" val="29120164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16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593117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400 schede anno 2019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12,00%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1345827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142  schede anno 2020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u="none" strike="noStrike">
                          <a:effectLst/>
                        </a:rPr>
                        <a:t>8,45%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u="none" strike="noStrike">
                          <a:effectLst/>
                        </a:rPr>
                        <a:t>11,97%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8212462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225 schede anno 2021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12,88%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9,77%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293562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289 schede anno 2022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15,57%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14,53%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9905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625 schede anno 2023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10,88%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u="none" strike="noStrike" dirty="0">
                          <a:effectLst/>
                        </a:rPr>
                        <a:t>13,44%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32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591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EA6112C-971A-43E3-9473-630948A2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 ELEMENTI CONSEGNAMO AL PROSSIMO CONSIGLIO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47B7CC-E466-465D-94C8-20A8F3FC2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prossimo Consiglio 2025 – 2028 vedrà i 100 anni di attività della Società Medica Lazzaro Spallanzani fondata nel 1928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decenni di grandi trasformazioni della società e della medicina.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Trasformazioni che negli ultimi anni hanno subito una accelerazione importante con un ricambio generazionale importante. 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sfide che abbiamo davanti nei prossimi anni porteranno a cambiamenti importanti nelle professioni sanitarie.</a:t>
            </a:r>
          </a:p>
          <a:p>
            <a:pPr marL="0" indent="0">
              <a:buNone/>
            </a:pP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0165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EA6112C-971A-43E3-9473-630948A2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SI PUO’ NON PARTIRE DALLO STATUTO DELLA SPALLANZANI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47B7CC-E466-465D-94C8-20A8F3FC2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455" y="2125362"/>
            <a:ext cx="8915400" cy="37776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2200" b="1" dirty="0"/>
              <a:t>Art.1</a:t>
            </a:r>
            <a:endParaRPr lang="it-IT" sz="2200" dirty="0"/>
          </a:p>
          <a:p>
            <a:pPr marL="0" indent="0">
              <a:buNone/>
            </a:pPr>
            <a:r>
              <a:rPr lang="it-IT" sz="1900" dirty="0"/>
              <a:t>E’ costituita in Reggio Emilia l’Associazione “Società Medica </a:t>
            </a:r>
            <a:r>
              <a:rPr lang="it-IT" sz="1900" dirty="0" err="1"/>
              <a:t>L.Spallanzani</a:t>
            </a:r>
            <a:r>
              <a:rPr lang="it-IT" sz="1900" dirty="0"/>
              <a:t>” </a:t>
            </a:r>
            <a:r>
              <a:rPr lang="it-IT" sz="1900" b="1" dirty="0"/>
              <a:t>quale organo culturale dell’Ordine dei Medici Chirurghi e degli Odontoiatri, per contribuire, attraverso la formazione permanente e l’aggiornamento continuo degli iscritti, allo sviluppo della professione medica, della medicina e al miglioramento della qualità della assistenza sanitaria.</a:t>
            </a:r>
            <a:endParaRPr lang="it-IT" sz="1900" dirty="0"/>
          </a:p>
          <a:p>
            <a:pPr marL="0" indent="0">
              <a:buNone/>
            </a:pPr>
            <a:r>
              <a:rPr lang="it-IT" sz="2200" b="1" dirty="0"/>
              <a:t>Art. 2</a:t>
            </a:r>
            <a:endParaRPr lang="it-IT" sz="2200" dirty="0"/>
          </a:p>
          <a:p>
            <a:r>
              <a:rPr lang="it-IT" sz="1900" dirty="0"/>
              <a:t>1.Ottenere una migliore qualificazione culturale del Medico Chirurgo e dell’Odontoiatra</a:t>
            </a:r>
          </a:p>
          <a:p>
            <a:r>
              <a:rPr lang="it-IT" sz="1900" dirty="0"/>
              <a:t>2. Creare migliori collegamenti con le strutture pubbliche e private preposte alla tutela</a:t>
            </a:r>
          </a:p>
          <a:p>
            <a:r>
              <a:rPr lang="it-IT" sz="1900" dirty="0"/>
              <a:t>della salute dei cittadini.</a:t>
            </a:r>
          </a:p>
          <a:p>
            <a:r>
              <a:rPr lang="it-IT" sz="1900" dirty="0"/>
              <a:t>3.Contribuire alla offerta formativa delle professioni sanitarie attraverso:</a:t>
            </a:r>
          </a:p>
          <a:p>
            <a:pPr lvl="0"/>
            <a:r>
              <a:rPr lang="it-IT" sz="1900" dirty="0"/>
              <a:t>L’attività di Provider Educazione Continua in Medicina</a:t>
            </a:r>
          </a:p>
          <a:p>
            <a:pPr lvl="0"/>
            <a:r>
              <a:rPr lang="it-IT" sz="1900" dirty="0"/>
              <a:t>L’attività editoriale del sito web “Lospallanzani.it” anche come strumento di discussione e confronto nel </a:t>
            </a:r>
            <a:r>
              <a:rPr lang="it-IT" sz="1900" dirty="0" err="1"/>
              <a:t>Problem-based-learning</a:t>
            </a:r>
            <a:endParaRPr lang="it-IT" sz="1900" dirty="0"/>
          </a:p>
          <a:p>
            <a:pPr lvl="0"/>
            <a:r>
              <a:rPr lang="it-IT" sz="1900" b="1" dirty="0"/>
              <a:t>La collaborazione e la sinergia con i Piani Formativi delle Aziende Sanitarie Pubbliche e Private</a:t>
            </a:r>
            <a:endParaRPr lang="it-IT" sz="1900" dirty="0"/>
          </a:p>
          <a:p>
            <a:pPr lvl="0"/>
            <a:r>
              <a:rPr lang="it-IT" sz="1900" dirty="0"/>
              <a:t>La </a:t>
            </a:r>
            <a:r>
              <a:rPr lang="it-IT" sz="1900" b="1" dirty="0"/>
              <a:t>trasversalità della formazione permanente </a:t>
            </a:r>
            <a:r>
              <a:rPr lang="it-IT" sz="1900" dirty="0"/>
              <a:t>a tutta la professione medica, indipendentemente dal ruolo lavorativo, e alle professioni sanitarie.</a:t>
            </a:r>
          </a:p>
          <a:p>
            <a:pPr marL="0" indent="0">
              <a:buNone/>
            </a:pP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62167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5EA6112C-971A-43E3-9473-630948A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7555"/>
          </a:xfrm>
        </p:spPr>
        <p:txBody>
          <a:bodyPr>
            <a:normAutofit/>
          </a:bodyPr>
          <a:lstStyle/>
          <a:p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DAGLI ARTICOLI DEL CODICE DEONTOLOGICO SIA DEI MEDICI CHE DEGLI INFERMIERI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47B7CC-E466-465D-94C8-20A8F3FC2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455" y="1746422"/>
            <a:ext cx="8915400" cy="4156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Art. 19 </a:t>
            </a:r>
            <a:r>
              <a:rPr lang="it-IT" dirty="0"/>
              <a:t>Aggiornamento e formazione professionale permanente Il medico, nel corso di tutta la sua vita professionale, persegue l’aggiornamento costante e la formazione continua per lo sviluppo delle conoscenze e delle competenze professionali tecniche e non tecniche, favorendone la diffusione ai discenti e ai collaboratori. 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ART. 10 </a:t>
            </a:r>
            <a:r>
              <a:rPr lang="it-IT" dirty="0"/>
              <a:t>L’Infermiere fonda il proprio operato su conoscenze validate dalla comunità scientifica e aggiorna le competenze attraverso lo studio e la ricerca, il pensiero critico, la riflessione fondata sull’esperienza e le buone pratiche, al fine di garantire la qualità e la sicurezza delle attività. Pianifica, svolge e partecipa ad attività di formazione e adempie agli obblighi derivanti dal programma di Educazione Continua in Medicina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64819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DELLA TRASVERSALITA’ E DEL CONFRONTO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 questi anni abbiamo ampliato la nostra offerta formativa attivando delle partnership, oltre all’apporto della AIDM e del AMCI :</a:t>
            </a:r>
          </a:p>
          <a:p>
            <a:pPr lvl="1"/>
            <a:r>
              <a:rPr lang="it-IT" dirty="0"/>
              <a:t>Ordine delle Professioni Infermieristiche (OPI) </a:t>
            </a:r>
          </a:p>
          <a:p>
            <a:pPr lvl="1"/>
            <a:r>
              <a:rPr lang="it-IT" dirty="0"/>
              <a:t>Ordine dei Farmacisti</a:t>
            </a:r>
          </a:p>
          <a:p>
            <a:pPr lvl="1"/>
            <a:r>
              <a:rPr lang="it-IT" dirty="0"/>
              <a:t>ASP Sartori</a:t>
            </a:r>
          </a:p>
          <a:p>
            <a:pPr lvl="1"/>
            <a:r>
              <a:rPr lang="it-IT" dirty="0"/>
              <a:t>Ordine dei Chimici e Fisici</a:t>
            </a:r>
          </a:p>
          <a:p>
            <a:pPr lvl="1"/>
            <a:r>
              <a:rPr lang="it-IT" dirty="0"/>
              <a:t>Struttura Formativa di Villa Verde</a:t>
            </a:r>
          </a:p>
          <a:p>
            <a:r>
              <a:rPr lang="it-IT" dirty="0"/>
              <a:t>E se legittimamente ogni partner ha presente i bisogni formativi e le aspirazioni delle singole professioni sanitarie e delle sfide dei prossimi anni, ma </a:t>
            </a:r>
            <a:r>
              <a:rPr lang="it-IT" b="1" dirty="0"/>
              <a:t>la partnership ha il significato di curare la formazione comune, il confronto tra le professioni sanitarie da cui nasce la integrazione e la sinergia. </a:t>
            </a:r>
          </a:p>
          <a:p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4739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DELLA TRASVERSALITA’ E DEL CONFRONTO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da anni rileviamo ed elaboriamo l’esigenza dei nostri utenti della utilità di una formazione comune tra le diverse professioni sanitarie tanto da metterlo nei nostri obiettivi di qualità, (score 4-5 non è mai andato sotto 80%) occorre un impegno forte sulla progettazione comune degli eventi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occorre che la offerta formativa che costruiamo insieme sia anche uno stimolo e una riflessione comune sui grandi temi che tutte le professioni sanitarie sono chiamate ad affrontare nel futuro anche molto prossimo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questo l’indicazione sui temi della fragilità e della cronicità non può essere lasciato cadere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Così come non può essere lasciato cadere il tema della comunicazione della umanizzazione delle cure</a:t>
            </a:r>
          </a:p>
        </p:txBody>
      </p:sp>
    </p:spTree>
    <p:extLst>
      <p:ext uri="{BB962C8B-B14F-4D97-AF65-F5344CB8AC3E}">
        <p14:creationId xmlns:p14="http://schemas.microsoft.com/office/powerpoint/2010/main" val="42780628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DELLA SINERGIA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dato dell’aumento de dipendenti dalle aziende sanitarie tra i partecipanti, anche se con un grosso contributo degli infermieri, non è da sottovalutare:</a:t>
            </a:r>
          </a:p>
          <a:p>
            <a:pPr lvl="1"/>
            <a:r>
              <a:rPr lang="it-IT" dirty="0"/>
              <a:t>La formazione fornita dalle aziende è giustamente finalizzata al tuo ruolo professionale all’interno dell’azienda, anche se uno sguardo al futuro è comunque auspicabile,</a:t>
            </a:r>
          </a:p>
          <a:p>
            <a:pPr lvl="1"/>
            <a:r>
              <a:rPr lang="it-IT" dirty="0"/>
              <a:t>Ma la formazione non è solo questo: non è un caso che comincino  a farsi strada gli obiettivi che riguardano l’innovazione, ma anche la cultura della qualità e i temi etici e su questo terreno il vero valore aggiunto che siamo chiamati a dare è proprio la formazione comune, la trasversalità alla diverse componenti e alla diverse professioni</a:t>
            </a:r>
          </a:p>
        </p:txBody>
      </p:sp>
    </p:spTree>
    <p:extLst>
      <p:ext uri="{BB962C8B-B14F-4D97-AF65-F5344CB8AC3E}">
        <p14:creationId xmlns:p14="http://schemas.microsoft.com/office/powerpoint/2010/main" val="3597193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SENZA NASCONDERE LE CRITICITA’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8595" y="1905000"/>
            <a:ext cx="8915400" cy="3777622"/>
          </a:xfrm>
        </p:spPr>
        <p:txBody>
          <a:bodyPr/>
          <a:lstStyle/>
          <a:p>
            <a:r>
              <a:rPr lang="it-IT" dirty="0"/>
              <a:t>L’aumento dei compiti che è gravato sulla segreteria che fa sì che i responsabili scientifici debbano farsi carico in maniera più puntuale e concreta di tutti gli aspetti della progettazione e svolgimento in modo anche di agevolare il lavoro di rendicontazione che è comunque importante e corposo</a:t>
            </a:r>
          </a:p>
          <a:p>
            <a:r>
              <a:rPr lang="it-IT" dirty="0"/>
              <a:t>Occorre che i medici siano più attenti a intercettare i bisogni formativi della categoria, soprattutto dei giovani e a proporre aventi anche con progettazioni comuni con i partner e con le altre professioni sanitarie.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9965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piaggia, Orizzonte, Riflession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739" y="118241"/>
            <a:ext cx="9390435" cy="625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2504653" y="4950940"/>
            <a:ext cx="8056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Queste sono le riflessioni che consegno al prossimo consiglio che verrà eletto il prossimo ottobre che porterà al traguardo dei 100 anni della </a:t>
            </a:r>
            <a:r>
              <a:rPr lang="it-IT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Spallanzani</a:t>
            </a:r>
            <a:r>
              <a:rPr lang="it-IT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…. Ma con lo sguardo al futuro </a:t>
            </a:r>
          </a:p>
        </p:txBody>
      </p:sp>
    </p:spTree>
    <p:extLst>
      <p:ext uri="{BB962C8B-B14F-4D97-AF65-F5344CB8AC3E}">
        <p14:creationId xmlns:p14="http://schemas.microsoft.com/office/powerpoint/2010/main" val="324294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55FE5-3DD9-4CB3-96BA-87E2986A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172" y="337239"/>
            <a:ext cx="8911687" cy="91782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DI ATTIVITA’ DEL 2023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B354CCB-2743-409A-99FD-C9F89416C0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519834"/>
              </p:ext>
            </p:extLst>
          </p:nvPr>
        </p:nvGraphicFramePr>
        <p:xfrm>
          <a:off x="2357718" y="1167852"/>
          <a:ext cx="7689593" cy="5152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6235">
                  <a:extLst>
                    <a:ext uri="{9D8B030D-6E8A-4147-A177-3AD203B41FA5}">
                      <a16:colId xmlns:a16="http://schemas.microsoft.com/office/drawing/2014/main" val="4081577866"/>
                    </a:ext>
                  </a:extLst>
                </a:gridCol>
                <a:gridCol w="751465">
                  <a:extLst>
                    <a:ext uri="{9D8B030D-6E8A-4147-A177-3AD203B41FA5}">
                      <a16:colId xmlns:a16="http://schemas.microsoft.com/office/drawing/2014/main" val="2182622090"/>
                    </a:ext>
                  </a:extLst>
                </a:gridCol>
                <a:gridCol w="751465">
                  <a:extLst>
                    <a:ext uri="{9D8B030D-6E8A-4147-A177-3AD203B41FA5}">
                      <a16:colId xmlns:a16="http://schemas.microsoft.com/office/drawing/2014/main" val="2997644948"/>
                    </a:ext>
                  </a:extLst>
                </a:gridCol>
                <a:gridCol w="751465">
                  <a:extLst>
                    <a:ext uri="{9D8B030D-6E8A-4147-A177-3AD203B41FA5}">
                      <a16:colId xmlns:a16="http://schemas.microsoft.com/office/drawing/2014/main" val="2809276959"/>
                    </a:ext>
                  </a:extLst>
                </a:gridCol>
                <a:gridCol w="751465">
                  <a:extLst>
                    <a:ext uri="{9D8B030D-6E8A-4147-A177-3AD203B41FA5}">
                      <a16:colId xmlns:a16="http://schemas.microsoft.com/office/drawing/2014/main" val="2499414777"/>
                    </a:ext>
                  </a:extLst>
                </a:gridCol>
                <a:gridCol w="462181">
                  <a:extLst>
                    <a:ext uri="{9D8B030D-6E8A-4147-A177-3AD203B41FA5}">
                      <a16:colId xmlns:a16="http://schemas.microsoft.com/office/drawing/2014/main" val="2990086662"/>
                    </a:ext>
                  </a:extLst>
                </a:gridCol>
                <a:gridCol w="1165317">
                  <a:extLst>
                    <a:ext uri="{9D8B030D-6E8A-4147-A177-3AD203B41FA5}">
                      <a16:colId xmlns:a16="http://schemas.microsoft.com/office/drawing/2014/main" val="2199283807"/>
                    </a:ext>
                  </a:extLst>
                </a:gridCol>
              </a:tblGrid>
              <a:tr h="329015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 dirty="0">
                          <a:effectLst/>
                        </a:rPr>
                        <a:t>FRAGILITA' E CRONICITA'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100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4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ESPLETATO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1603958489"/>
                  </a:ext>
                </a:extLst>
              </a:tr>
              <a:tr h="329015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 dirty="0">
                          <a:effectLst/>
                        </a:rPr>
                        <a:t>IL DIRITTO ALLA SALUTE IN AFRICA E IN ITALIA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50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4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ESPLETATO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950158945"/>
                  </a:ext>
                </a:extLst>
              </a:tr>
              <a:tr h="85957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 dirty="0">
                          <a:effectLst/>
                        </a:rPr>
                        <a:t>LA COMUNICAZIONE ATTRAVERSO I SOCIAL LA PROFESSIONE INFERMIERISTICA:OPPORTUNITA' O LIMITE?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RES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20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5,2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b="1" dirty="0">
                          <a:effectLst/>
                        </a:rPr>
                        <a:t>NON ESPLETATO per motivi organizzativi </a:t>
                      </a:r>
                      <a:endParaRPr lang="it-IT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71904"/>
                  </a:ext>
                </a:extLst>
              </a:tr>
              <a:tr h="726932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>
                          <a:effectLst/>
                        </a:rPr>
                        <a:t>LA VIOLENZA CONTRO LE DONNE - FACCIAMO TANTO MA NON BASTA - SI FA TANTO MA LA SOFFERENZA CONTINUA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RES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2° trimestre 2023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2° trimestre 2023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50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5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ESPLETATO con modifica parziale del titolo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3273255615"/>
                  </a:ext>
                </a:extLst>
              </a:tr>
              <a:tr h="726932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>
                          <a:effectLst/>
                        </a:rPr>
                        <a:t>LE NEUROSCIENZE.MASCHI E FEMMINE HANNO DAVVERO CERVELLI DIVERSI?LA PATOLOGIA PSICHIATRICA: ENTITA' DI GENERE?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2° trimestre 2023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50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7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ESPLETATO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3481732604"/>
                  </a:ext>
                </a:extLst>
              </a:tr>
              <a:tr h="329015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>
                          <a:effectLst/>
                        </a:rPr>
                        <a:t>PARAMIRUM ALIUD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25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3,9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ESPLETATO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903894349"/>
                  </a:ext>
                </a:extLst>
              </a:tr>
              <a:tr h="859573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>
                          <a:effectLst/>
                        </a:rPr>
                        <a:t>PROTEZIONE EMOTIVA E VICINANZA AFFETTIVA</a:t>
                      </a:r>
                      <a:r>
                        <a:rPr lang="it-IT" sz="600">
                          <a:effectLst/>
                        </a:rPr>
                        <a:t> rinominato in:</a:t>
                      </a:r>
                      <a:endParaRPr lang="it-IT" sz="800">
                        <a:effectLst/>
                      </a:endParaRPr>
                    </a:p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IL TEMPO DI RELAZIONE È TEMPO DI CURA</a:t>
                      </a:r>
                      <a:endParaRPr lang="it-IT" sz="800">
                        <a:effectLst/>
                      </a:endParaRPr>
                    </a:p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2°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20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7,8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ESPLETATO con cambio di titolo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301979796"/>
                  </a:ext>
                </a:extLst>
              </a:tr>
              <a:tr h="992210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u="sng">
                          <a:effectLst/>
                        </a:rPr>
                        <a:t>CORSO BLSD - ED.4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RES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3°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3° trimestre 2023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12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8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ESPLETATO</a:t>
                      </a:r>
                      <a:endParaRPr lang="it-IT" sz="800" dirty="0">
                        <a:effectLst/>
                      </a:endParaRPr>
                    </a:p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come quarta edizione dell’edizione base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431" marR="26431" marT="26431" marB="26431" anchor="ctr"/>
                </a:tc>
                <a:extLst>
                  <a:ext uri="{0D108BD9-81ED-4DB2-BD59-A6C34878D82A}">
                    <a16:rowId xmlns:a16="http://schemas.microsoft.com/office/drawing/2014/main" val="749135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19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55FE5-3DD9-4CB3-96BA-87E2986A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0172" y="337239"/>
            <a:ext cx="8911687" cy="917820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DI ATTIVITA’ DEL 2023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C8D08114-39B2-4391-8747-9516E53B34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489279"/>
              </p:ext>
            </p:extLst>
          </p:nvPr>
        </p:nvGraphicFramePr>
        <p:xfrm>
          <a:off x="2402541" y="1255059"/>
          <a:ext cx="7525593" cy="4634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1052">
                  <a:extLst>
                    <a:ext uri="{9D8B030D-6E8A-4147-A177-3AD203B41FA5}">
                      <a16:colId xmlns:a16="http://schemas.microsoft.com/office/drawing/2014/main" val="2537567059"/>
                    </a:ext>
                  </a:extLst>
                </a:gridCol>
                <a:gridCol w="735439">
                  <a:extLst>
                    <a:ext uri="{9D8B030D-6E8A-4147-A177-3AD203B41FA5}">
                      <a16:colId xmlns:a16="http://schemas.microsoft.com/office/drawing/2014/main" val="3310369192"/>
                    </a:ext>
                  </a:extLst>
                </a:gridCol>
                <a:gridCol w="735439">
                  <a:extLst>
                    <a:ext uri="{9D8B030D-6E8A-4147-A177-3AD203B41FA5}">
                      <a16:colId xmlns:a16="http://schemas.microsoft.com/office/drawing/2014/main" val="1877193609"/>
                    </a:ext>
                  </a:extLst>
                </a:gridCol>
                <a:gridCol w="735439">
                  <a:extLst>
                    <a:ext uri="{9D8B030D-6E8A-4147-A177-3AD203B41FA5}">
                      <a16:colId xmlns:a16="http://schemas.microsoft.com/office/drawing/2014/main" val="2293728500"/>
                    </a:ext>
                  </a:extLst>
                </a:gridCol>
                <a:gridCol w="735439">
                  <a:extLst>
                    <a:ext uri="{9D8B030D-6E8A-4147-A177-3AD203B41FA5}">
                      <a16:colId xmlns:a16="http://schemas.microsoft.com/office/drawing/2014/main" val="1658043640"/>
                    </a:ext>
                  </a:extLst>
                </a:gridCol>
                <a:gridCol w="452322">
                  <a:extLst>
                    <a:ext uri="{9D8B030D-6E8A-4147-A177-3AD203B41FA5}">
                      <a16:colId xmlns:a16="http://schemas.microsoft.com/office/drawing/2014/main" val="3056007437"/>
                    </a:ext>
                  </a:extLst>
                </a:gridCol>
                <a:gridCol w="1140463">
                  <a:extLst>
                    <a:ext uri="{9D8B030D-6E8A-4147-A177-3AD203B41FA5}">
                      <a16:colId xmlns:a16="http://schemas.microsoft.com/office/drawing/2014/main" val="3464382588"/>
                    </a:ext>
                  </a:extLst>
                </a:gridCol>
              </a:tblGrid>
              <a:tr h="1054131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 dirty="0">
                          <a:effectLst/>
                        </a:rPr>
                        <a:t>TRATTAMENTO DEL DOLORE ACUTO E CRONICO</a:t>
                      </a:r>
                      <a:endParaRPr lang="it-IT" sz="1100" dirty="0">
                        <a:effectLst/>
                      </a:endParaRPr>
                    </a:p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RES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ESPLETATO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extLst>
                  <a:ext uri="{0D108BD9-81ED-4DB2-BD59-A6C34878D82A}">
                    <a16:rowId xmlns:a16="http://schemas.microsoft.com/office/drawing/2014/main" val="455730050"/>
                  </a:ext>
                </a:extLst>
              </a:tr>
              <a:tr h="1119595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CORSO BLSD - ED. 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RES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4° trimestre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4° trimestre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100" dirty="0">
                        <a:effectLst/>
                      </a:endParaRPr>
                    </a:p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come quinta edizione dell’edizione base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extLst>
                  <a:ext uri="{0D108BD9-81ED-4DB2-BD59-A6C34878D82A}">
                    <a16:rowId xmlns:a16="http://schemas.microsoft.com/office/drawing/2014/main" val="1997033736"/>
                  </a:ext>
                </a:extLst>
              </a:tr>
              <a:tr h="520924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CORSO BLSD - ED. 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4° trimestre 2023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12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ESPLETATO</a:t>
                      </a:r>
                      <a:endParaRPr lang="it-IT" sz="1100">
                        <a:effectLst/>
                      </a:endParaRPr>
                    </a:p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extLst>
                  <a:ext uri="{0D108BD9-81ED-4DB2-BD59-A6C34878D82A}">
                    <a16:rowId xmlns:a16="http://schemas.microsoft.com/office/drawing/2014/main" val="2382682253"/>
                  </a:ext>
                </a:extLst>
              </a:tr>
              <a:tr h="969927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LE MALATTIE REUMATICHE: DALLA DIAGNOSI AL TRATTAMENTO MEDICO E CHIRURGICO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70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</a:rPr>
                        <a:t>NON ESPLETATO per problemi organizzativi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751928"/>
                  </a:ext>
                </a:extLst>
              </a:tr>
              <a:tr h="969927">
                <a:tc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u="sng">
                          <a:effectLst/>
                        </a:rPr>
                        <a:t>OSAS NELL'ADULTO, DAL MEDICO SPECIALISTA ALL'ODONTOIATRIA: PERCORSO TERRITORIALE REGGIANO DI DIAGNOSI E TRATTAMENTO MULTIDISCIPLINARE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RES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4° trimestre 2023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tc>
                  <a:txBody>
                    <a:bodyPr/>
                    <a:lstStyle/>
                    <a:p>
                      <a:pPr marR="3778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</a:rPr>
                        <a:t>ESPLETATO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467" marR="37467" marT="37467" marB="37467" anchor="ctr"/>
                </a:tc>
                <a:extLst>
                  <a:ext uri="{0D108BD9-81ED-4DB2-BD59-A6C34878D82A}">
                    <a16:rowId xmlns:a16="http://schemas.microsoft.com/office/drawing/2014/main" val="874773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94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D3010-5F32-441D-AD94-828F059F2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9561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DI QUALITA’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E2A9CCC-28F1-432C-BE20-3ECA11D48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570337"/>
              </p:ext>
            </p:extLst>
          </p:nvPr>
        </p:nvGraphicFramePr>
        <p:xfrm>
          <a:off x="2447364" y="1452563"/>
          <a:ext cx="7808259" cy="4931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1804">
                  <a:extLst>
                    <a:ext uri="{9D8B030D-6E8A-4147-A177-3AD203B41FA5}">
                      <a16:colId xmlns:a16="http://schemas.microsoft.com/office/drawing/2014/main" val="665255877"/>
                    </a:ext>
                  </a:extLst>
                </a:gridCol>
                <a:gridCol w="2911527">
                  <a:extLst>
                    <a:ext uri="{9D8B030D-6E8A-4147-A177-3AD203B41FA5}">
                      <a16:colId xmlns:a16="http://schemas.microsoft.com/office/drawing/2014/main" val="3267836164"/>
                    </a:ext>
                  </a:extLst>
                </a:gridCol>
                <a:gridCol w="1952464">
                  <a:extLst>
                    <a:ext uri="{9D8B030D-6E8A-4147-A177-3AD203B41FA5}">
                      <a16:colId xmlns:a16="http://schemas.microsoft.com/office/drawing/2014/main" val="3771752305"/>
                    </a:ext>
                  </a:extLst>
                </a:gridCol>
                <a:gridCol w="1952464">
                  <a:extLst>
                    <a:ext uri="{9D8B030D-6E8A-4147-A177-3AD203B41FA5}">
                      <a16:colId xmlns:a16="http://schemas.microsoft.com/office/drawing/2014/main" val="1304894484"/>
                    </a:ext>
                  </a:extLst>
                </a:gridCol>
              </a:tblGrid>
              <a:tr h="569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Indicatore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% di eventi in cui l’obiettivo è raggiunto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note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623081174"/>
                  </a:ext>
                </a:extLst>
              </a:tr>
              <a:tr h="764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75% di risposte corrette nel questionario di valutazione dell’apprendimento da almeno l’80% dei partecipanti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1119916162"/>
                  </a:ext>
                </a:extLst>
              </a:tr>
              <a:tr h="570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80% di risposte non inferiori al buono (score dal 3 al 5) su rilevanza qualità e utilità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305602869"/>
                  </a:ext>
                </a:extLst>
              </a:tr>
              <a:tr h="1346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defezione inferiore al 10% in sede di evento (al netto delle assenze giustificate)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97%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In un solo evento non è stato raggiunto l’obiettivo: si tratta di un evento ad elevato numero di partecipanti quindi a maggior rischio di defezione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439123895"/>
                  </a:ext>
                </a:extLst>
              </a:tr>
              <a:tr h="764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raggiungimento di un numero di iscrizioni non inferiore al 30% dei posti disponibili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 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2967687174"/>
                  </a:ext>
                </a:extLst>
              </a:tr>
              <a:tr h="764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Non percezione di condizionamento da parte di interessi commerciali in % (score da </a:t>
                      </a:r>
                      <a:r>
                        <a:rPr lang="it-IT" sz="1100" b="1" dirty="0" err="1">
                          <a:effectLst/>
                        </a:rPr>
                        <a:t>da</a:t>
                      </a:r>
                      <a:r>
                        <a:rPr lang="it-IT" sz="1100" b="1" dirty="0">
                          <a:effectLst/>
                        </a:rPr>
                        <a:t> 1: no a 5: molto rilevante) 1 e 2 &gt;80% 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100%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373" marR="64373" marT="0" marB="0" anchor="ctr"/>
                </a:tc>
                <a:extLst>
                  <a:ext uri="{0D108BD9-81ED-4DB2-BD59-A6C34878D82A}">
                    <a16:rowId xmlns:a16="http://schemas.microsoft.com/office/drawing/2014/main" val="75133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879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AD3010-5F32-441D-AD94-828F059F2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9561"/>
          </a:xfrm>
        </p:spPr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 DI QUALITA’</a:t>
            </a:r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A93594CB-F0DC-460D-A1BA-5A808C3CE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691441"/>
              </p:ext>
            </p:extLst>
          </p:nvPr>
        </p:nvGraphicFramePr>
        <p:xfrm>
          <a:off x="2375647" y="1613647"/>
          <a:ext cx="7775781" cy="4500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7678">
                  <a:extLst>
                    <a:ext uri="{9D8B030D-6E8A-4147-A177-3AD203B41FA5}">
                      <a16:colId xmlns:a16="http://schemas.microsoft.com/office/drawing/2014/main" val="1932246740"/>
                    </a:ext>
                  </a:extLst>
                </a:gridCol>
                <a:gridCol w="2899417">
                  <a:extLst>
                    <a:ext uri="{9D8B030D-6E8A-4147-A177-3AD203B41FA5}">
                      <a16:colId xmlns:a16="http://schemas.microsoft.com/office/drawing/2014/main" val="2950506972"/>
                    </a:ext>
                  </a:extLst>
                </a:gridCol>
                <a:gridCol w="1944343">
                  <a:extLst>
                    <a:ext uri="{9D8B030D-6E8A-4147-A177-3AD203B41FA5}">
                      <a16:colId xmlns:a16="http://schemas.microsoft.com/office/drawing/2014/main" val="131018150"/>
                    </a:ext>
                  </a:extLst>
                </a:gridCol>
                <a:gridCol w="1944343">
                  <a:extLst>
                    <a:ext uri="{9D8B030D-6E8A-4147-A177-3AD203B41FA5}">
                      <a16:colId xmlns:a16="http://schemas.microsoft.com/office/drawing/2014/main" val="2570915782"/>
                    </a:ext>
                  </a:extLst>
                </a:gridCol>
              </a:tblGrid>
              <a:tr h="467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effectLst/>
                        </a:rPr>
                        <a:t>5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cosa ne pensa di questo corso : 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0396378"/>
                  </a:ext>
                </a:extLst>
              </a:tr>
              <a:tr h="7097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applicabilità alla pratica clinica quotidiana : 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9827919"/>
                  </a:ext>
                </a:extLst>
              </a:tr>
              <a:tr h="7097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ha modificato le precedenti conoscenze : 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519870"/>
                  </a:ext>
                </a:extLst>
              </a:tr>
              <a:tr h="467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adeguatezza spazi e strutture : 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2729614"/>
                  </a:ext>
                </a:extLst>
              </a:tr>
              <a:tr h="1677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Valutazione della docenza per: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540385" algn="l"/>
                        </a:tabLst>
                      </a:pPr>
                      <a:r>
                        <a:rPr lang="it-IT" sz="1200" b="1" dirty="0">
                          <a:effectLst/>
                        </a:rPr>
                        <a:t>Qualità scientifica delle relazioni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540385" algn="l"/>
                        </a:tabLst>
                      </a:pPr>
                      <a:r>
                        <a:rPr lang="it-IT" sz="1200" b="1" dirty="0">
                          <a:effectLst/>
                        </a:rPr>
                        <a:t>Coerenza con gli obiettivi didattici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540385" algn="l"/>
                        </a:tabLst>
                      </a:pPr>
                      <a:r>
                        <a:rPr lang="it-IT" sz="1200" b="1" dirty="0">
                          <a:effectLst/>
                        </a:rPr>
                        <a:t>Interazione con i discenti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7387645"/>
                  </a:ext>
                </a:extLst>
              </a:tr>
              <a:tr h="467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adeguatezza  del tempo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80% di risposte non inferiori a 3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effectLst/>
                        </a:rPr>
                        <a:t>100%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1993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3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F73CFFB1-18B5-45CD-9357-0CA32D8C1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PENSANO I NOSTRI UTENTI DELLA FORMAZIONE COMUNE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BF7BE24-CEB0-4824-9496-469D3A77E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4987" y="2133600"/>
            <a:ext cx="5011271" cy="3777622"/>
          </a:xfrm>
        </p:spPr>
        <p:txBody>
          <a:bodyPr>
            <a:normAutofit lnSpcReduction="1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conferma anche nel 2023 per tutte le professioni la percentuale delle risposte sullo score 4 e 5 superiore all’80%.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la prima volta non è stato raggiunto l’obiettivo del 40% di eventi aperti a più professioni sanitarie (8 eventi su 29)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è dovuto al grande aumento dei corsi BLSD nel post-COVID e agli eventi realizzati da OPI su tematiche infermieristiche.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Tuttavia il problema è già stato affrontato in Consiglio e nel PF del 2024 è </a:t>
            </a:r>
            <a:r>
              <a:rPr lang="it-IT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 corretto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F1294205-584C-4B81-A0CF-A6BD554A1F8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655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071CCB7-8DBC-4EB3-B8BA-53594160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GUARDANDO I PARTECIPANTI AI NOSTRI EVENTI ECM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699FDF2-162E-453A-85E0-649981A23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2070847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dato più eclatante è l’aumento importante degli infermieri che da un lato testimonia il grande lavoro fatto da OPI, ma anche una professione che cambia consapevole delle grandi sfide che ha davanti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5C47BED1-4070-449D-A380-EEBCA80E8F5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191375" y="2125663"/>
          <a:ext cx="4313238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B4AE304F-535D-4B93-B262-5A3D7E058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67723"/>
              </p:ext>
            </p:extLst>
          </p:nvPr>
        </p:nvGraphicFramePr>
        <p:xfrm>
          <a:off x="2589212" y="4433047"/>
          <a:ext cx="4430152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926">
                  <a:extLst>
                    <a:ext uri="{9D8B030D-6E8A-4147-A177-3AD203B41FA5}">
                      <a16:colId xmlns:a16="http://schemas.microsoft.com/office/drawing/2014/main" val="3120828088"/>
                    </a:ext>
                  </a:extLst>
                </a:gridCol>
                <a:gridCol w="694926">
                  <a:extLst>
                    <a:ext uri="{9D8B030D-6E8A-4147-A177-3AD203B41FA5}">
                      <a16:colId xmlns:a16="http://schemas.microsoft.com/office/drawing/2014/main" val="4251424274"/>
                    </a:ext>
                  </a:extLst>
                </a:gridCol>
                <a:gridCol w="781791">
                  <a:extLst>
                    <a:ext uri="{9D8B030D-6E8A-4147-A177-3AD203B41FA5}">
                      <a16:colId xmlns:a16="http://schemas.microsoft.com/office/drawing/2014/main" val="2137421522"/>
                    </a:ext>
                  </a:extLst>
                </a:gridCol>
                <a:gridCol w="694926">
                  <a:extLst>
                    <a:ext uri="{9D8B030D-6E8A-4147-A177-3AD203B41FA5}">
                      <a16:colId xmlns:a16="http://schemas.microsoft.com/office/drawing/2014/main" val="3901278905"/>
                    </a:ext>
                  </a:extLst>
                </a:gridCol>
                <a:gridCol w="694926">
                  <a:extLst>
                    <a:ext uri="{9D8B030D-6E8A-4147-A177-3AD203B41FA5}">
                      <a16:colId xmlns:a16="http://schemas.microsoft.com/office/drawing/2014/main" val="1667998806"/>
                    </a:ext>
                  </a:extLst>
                </a:gridCol>
                <a:gridCol w="868657">
                  <a:extLst>
                    <a:ext uri="{9D8B030D-6E8A-4147-A177-3AD203B41FA5}">
                      <a16:colId xmlns:a16="http://schemas.microsoft.com/office/drawing/2014/main" val="1728758526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medici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odontoiatri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farmacisti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infermieri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u="none" strike="noStrike" dirty="0">
                          <a:effectLst/>
                        </a:rPr>
                        <a:t>altre professioni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755682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142  schede anno 2020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59,85%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7,74%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2,11%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10,56%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19,71%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2572037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225 schede   anno 2021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64,88%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6,66%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0,44%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14,66%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13,77%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099077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 289 schede   anno 2022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48,44%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7,26%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</a:rPr>
                        <a:t>0,00%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33,21%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>
                          <a:effectLst/>
                        </a:rPr>
                        <a:t>11,07%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507708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625 schede   anno 2023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24,96%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3,36%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0,64%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69,12%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1,92%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1231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978348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1538</TotalTime>
  <Words>4211</Words>
  <Application>Microsoft Office PowerPoint</Application>
  <PresentationFormat>Widescreen</PresentationFormat>
  <Paragraphs>870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6" baseType="lpstr">
      <vt:lpstr>Arial</vt:lpstr>
      <vt:lpstr>Calibri</vt:lpstr>
      <vt:lpstr>Century Gothic</vt:lpstr>
      <vt:lpstr>Courier New</vt:lpstr>
      <vt:lpstr>Verdana</vt:lpstr>
      <vt:lpstr>Wingdings 3</vt:lpstr>
      <vt:lpstr>Filo</vt:lpstr>
      <vt:lpstr>SOCIETA’ MEDICA LAZZARO SPALLANZANI</vt:lpstr>
      <vt:lpstr>DATI DI ATTIVITA’ DEL 2023</vt:lpstr>
      <vt:lpstr>DATI DI ATTIVITA’ DEL 2023</vt:lpstr>
      <vt:lpstr>DATI DI ATTIVITA’ DEL 2023</vt:lpstr>
      <vt:lpstr>DATI DI ATTIVITA’ DEL 2023</vt:lpstr>
      <vt:lpstr>OBIETTIVI DI QUALITA’</vt:lpstr>
      <vt:lpstr>OBIETTIVI DI QUALITA’</vt:lpstr>
      <vt:lpstr>COSA PENSANO I NOSTRI UTENTI DELLA FORMAZIONE COMUNE </vt:lpstr>
      <vt:lpstr>GUARDANDO I PARTECIPANTI AI NOSTRI EVENTI ECM</vt:lpstr>
      <vt:lpstr>DISTRIBUZIONE PER ETA’</vt:lpstr>
      <vt:lpstr>DISTRIBUZIONE PER ETA’</vt:lpstr>
      <vt:lpstr>MA ANCHE LA POSIZIONE LAVORATIVA SI E’ MODIFICATA</vt:lpstr>
      <vt:lpstr>MA ANCHE LA POSIZIONE LAVORATIVA SI E’ MODIFICATA</vt:lpstr>
      <vt:lpstr>LE INDICAZIONI SUI BISOGNI FORMATIVI ESPRESSI DAI PARTECIPANTI</vt:lpstr>
      <vt:lpstr>LE INDICAZIONI SUI BISOGNI FORMATIVI ESPRESSI DAI PARTECIPANTI</vt:lpstr>
      <vt:lpstr>OBIETTIVI ECM INDICATI DAI PARTECIPANTI</vt:lpstr>
      <vt:lpstr>CONFRONTANDO CON GLI ANNI PRECEDENTI</vt:lpstr>
      <vt:lpstr>ALCUNE RIFLESSIONI PER IL FUTURO CHE VENGONO DA QUESTI RISULTATI</vt:lpstr>
      <vt:lpstr>OBIETTIVI ECM CHE RIGUARDANO LA PROMOZIONE DELLA SALUTE</vt:lpstr>
      <vt:lpstr>CONFRONTANDO CON GLI ANNI PRECEDENTI</vt:lpstr>
      <vt:lpstr>COSA CONSEGNANO QUESTI DATI AI PROSSIMI ANNI</vt:lpstr>
      <vt:lpstr>OBIETTIVI ECM CHE RIGUARDANO LA COMUNICAZIONE E L’INTEGRAZIONE</vt:lpstr>
      <vt:lpstr>CONFRONTANDO CON GLI ANNI PRECEDENTI</vt:lpstr>
      <vt:lpstr>OBIETTIVI TECNICO PROFESSIONALI SPECIFICI</vt:lpstr>
      <vt:lpstr>CONFRONTANDO CON GLI ANNI PRECEDENTI</vt:lpstr>
      <vt:lpstr>OBIETTIVI ECM CHE RIGUARDANO L’INNOVAZIONE</vt:lpstr>
      <vt:lpstr>GUARDANDO GLI ANNI PRECEDENTI</vt:lpstr>
      <vt:lpstr>OBIETTIVI ECM CHE RIGUARDANO L’AMBITO DELLA APPROPRIATEZZA</vt:lpstr>
      <vt:lpstr>CONFRONTANDO CON GLI ANNI PRECEDENTI</vt:lpstr>
      <vt:lpstr>OBIETTIVI ECM CHE RIGUARDANO LA SICUREZZA E L’ETICA</vt:lpstr>
      <vt:lpstr>CONFRONTANDO CON GLI ANNI PRECEDENTI</vt:lpstr>
      <vt:lpstr>QUALI ELEMENTI CONSEGNAMO AL PROSSIMO CONSIGLIO </vt:lpstr>
      <vt:lpstr>NON SI PUO’ NON PARTIRE DALLO STATUTO DELLA SPALLANZANI</vt:lpstr>
      <vt:lpstr>E DAGLI ARTICOLI DEL CODICE DEONTOLOGICO SIA DEI MEDICI CHE DEGLI INFERMIERI</vt:lpstr>
      <vt:lpstr>VALORE DELLA TRASVERSALITA’ E DEL CONFRONTO</vt:lpstr>
      <vt:lpstr>VALORE DELLA TRASVERSALITA’ E DEL CONFRONTO</vt:lpstr>
      <vt:lpstr>VALORE DELLA SINERGIA </vt:lpstr>
      <vt:lpstr>SENZA NASCONDERE LE CRITICITA’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SOCIETA’ MEDICA LAZZARO SPALLANZANI</dc:title>
  <dc:creator>Utente</dc:creator>
  <cp:lastModifiedBy>uni</cp:lastModifiedBy>
  <cp:revision>78</cp:revision>
  <dcterms:created xsi:type="dcterms:W3CDTF">2024-04-21T20:04:51Z</dcterms:created>
  <dcterms:modified xsi:type="dcterms:W3CDTF">2024-09-11T18:42:51Z</dcterms:modified>
</cp:coreProperties>
</file>